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72"/>
  </p:notesMasterIdLst>
  <p:sldIdLst>
    <p:sldId id="256" r:id="rId2"/>
    <p:sldId id="257" r:id="rId3"/>
    <p:sldId id="258" r:id="rId4"/>
    <p:sldId id="259" r:id="rId5"/>
    <p:sldId id="260" r:id="rId6"/>
    <p:sldId id="261" r:id="rId7"/>
    <p:sldId id="262" r:id="rId8"/>
    <p:sldId id="362" r:id="rId9"/>
    <p:sldId id="363" r:id="rId10"/>
    <p:sldId id="416" r:id="rId11"/>
    <p:sldId id="415" r:id="rId12"/>
    <p:sldId id="414" r:id="rId13"/>
    <p:sldId id="364" r:id="rId14"/>
    <p:sldId id="365" r:id="rId15"/>
    <p:sldId id="366" r:id="rId16"/>
    <p:sldId id="418" r:id="rId17"/>
    <p:sldId id="417" r:id="rId18"/>
    <p:sldId id="367" r:id="rId19"/>
    <p:sldId id="368" r:id="rId20"/>
    <p:sldId id="369" r:id="rId21"/>
    <p:sldId id="370" r:id="rId22"/>
    <p:sldId id="371" r:id="rId23"/>
    <p:sldId id="372" r:id="rId24"/>
    <p:sldId id="373" r:id="rId25"/>
    <p:sldId id="374" r:id="rId26"/>
    <p:sldId id="375" r:id="rId27"/>
    <p:sldId id="376" r:id="rId28"/>
    <p:sldId id="377" r:id="rId29"/>
    <p:sldId id="378" r:id="rId30"/>
    <p:sldId id="379" r:id="rId31"/>
    <p:sldId id="380" r:id="rId32"/>
    <p:sldId id="381" r:id="rId33"/>
    <p:sldId id="382" r:id="rId34"/>
    <p:sldId id="383" r:id="rId35"/>
    <p:sldId id="384" r:id="rId36"/>
    <p:sldId id="385" r:id="rId37"/>
    <p:sldId id="386" r:id="rId38"/>
    <p:sldId id="387" r:id="rId39"/>
    <p:sldId id="388" r:id="rId40"/>
    <p:sldId id="389" r:id="rId41"/>
    <p:sldId id="392" r:id="rId42"/>
    <p:sldId id="390" r:id="rId43"/>
    <p:sldId id="419" r:id="rId44"/>
    <p:sldId id="420" r:id="rId45"/>
    <p:sldId id="421" r:id="rId46"/>
    <p:sldId id="423" r:id="rId47"/>
    <p:sldId id="424" r:id="rId48"/>
    <p:sldId id="422" r:id="rId49"/>
    <p:sldId id="391" r:id="rId50"/>
    <p:sldId id="393" r:id="rId51"/>
    <p:sldId id="394" r:id="rId52"/>
    <p:sldId id="395" r:id="rId53"/>
    <p:sldId id="396" r:id="rId54"/>
    <p:sldId id="397" r:id="rId55"/>
    <p:sldId id="401" r:id="rId56"/>
    <p:sldId id="398" r:id="rId57"/>
    <p:sldId id="399" r:id="rId58"/>
    <p:sldId id="400" r:id="rId59"/>
    <p:sldId id="402" r:id="rId60"/>
    <p:sldId id="403" r:id="rId61"/>
    <p:sldId id="404" r:id="rId62"/>
    <p:sldId id="405" r:id="rId63"/>
    <p:sldId id="406" r:id="rId64"/>
    <p:sldId id="407" r:id="rId65"/>
    <p:sldId id="408" r:id="rId66"/>
    <p:sldId id="409" r:id="rId67"/>
    <p:sldId id="410" r:id="rId68"/>
    <p:sldId id="411" r:id="rId69"/>
    <p:sldId id="412" r:id="rId70"/>
    <p:sldId id="413"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835"/>
    <p:restoredTop sz="80340"/>
  </p:normalViewPr>
  <p:slideViewPr>
    <p:cSldViewPr snapToGrid="0" snapToObjects="1">
      <p:cViewPr varScale="1">
        <p:scale>
          <a:sx n="89" d="100"/>
          <a:sy n="89" d="100"/>
        </p:scale>
        <p:origin x="168" y="4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s>
</file>

<file path=ppt/media/image1.jpeg>
</file>

<file path=ppt/media/image2.jpeg>
</file>

<file path=ppt/media/image3.tiff>
</file>

<file path=ppt/media/image4.tiff>
</file>

<file path=ppt/media/image5.png>
</file>

<file path=ppt/media/image6.tiff>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EAE423-25D9-A040-9086-7EFCE620D35D}" type="datetimeFigureOut">
              <a:rPr lang="en-US" smtClean="0"/>
              <a:t>1/31/23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1EF36A-4186-2643-B0EB-B06B50C1DAA3}" type="slidenum">
              <a:rPr lang="en-US" smtClean="0"/>
              <a:t>‹#›</a:t>
            </a:fld>
            <a:endParaRPr lang="en-US"/>
          </a:p>
        </p:txBody>
      </p:sp>
    </p:spTree>
    <p:extLst>
      <p:ext uri="{BB962C8B-B14F-4D97-AF65-F5344CB8AC3E}">
        <p14:creationId xmlns:p14="http://schemas.microsoft.com/office/powerpoint/2010/main" val="274543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a:t>
            </a:fld>
            <a:endParaRPr lang="en-US"/>
          </a:p>
        </p:txBody>
      </p:sp>
    </p:spTree>
    <p:extLst>
      <p:ext uri="{BB962C8B-B14F-4D97-AF65-F5344CB8AC3E}">
        <p14:creationId xmlns:p14="http://schemas.microsoft.com/office/powerpoint/2010/main" val="11139093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you’ll pardon the meme…</a:t>
            </a:r>
          </a:p>
        </p:txBody>
      </p:sp>
      <p:sp>
        <p:nvSpPr>
          <p:cNvPr id="4" name="Slide Number Placeholder 3"/>
          <p:cNvSpPr>
            <a:spLocks noGrp="1"/>
          </p:cNvSpPr>
          <p:nvPr>
            <p:ph type="sldNum" sz="quarter" idx="5"/>
          </p:nvPr>
        </p:nvSpPr>
        <p:spPr/>
        <p:txBody>
          <a:bodyPr/>
          <a:lstStyle/>
          <a:p>
            <a:fld id="{841EF36A-4186-2643-B0EB-B06B50C1DAA3}" type="slidenum">
              <a:rPr lang="en-US" smtClean="0"/>
              <a:t>11</a:t>
            </a:fld>
            <a:endParaRPr lang="en-US"/>
          </a:p>
        </p:txBody>
      </p:sp>
    </p:spTree>
    <p:extLst>
      <p:ext uri="{BB962C8B-B14F-4D97-AF65-F5344CB8AC3E}">
        <p14:creationId xmlns:p14="http://schemas.microsoft.com/office/powerpoint/2010/main" val="42722819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how search, in general, is a way to peer into the future, but uninformed search does this by largely only considering any given nodes distance from the start node.</a:t>
            </a:r>
          </a:p>
          <a:p>
            <a:endParaRPr lang="en-US" dirty="0"/>
          </a:p>
          <a:p>
            <a:r>
              <a:rPr lang="en-US" dirty="0"/>
              <a:t>Informed search, however, relies on having an estimation of the distance any node has to the goal node, i.e., “the future work that remains to be done.” In informed search algorithms, nodes are expanded based on two criteria: how hard it is to get to that node from the initial state, and how hard it is to get to the goal FROM this node we are considering expanding.</a:t>
            </a:r>
          </a:p>
          <a:p>
            <a:endParaRPr lang="en-US" dirty="0"/>
          </a:p>
          <a:p>
            <a:r>
              <a:rPr lang="en-US" dirty="0"/>
              <a:t>You often won’t know exactly how much work remains to be done, but we’ll soon see that frequently we can come up with an estimate for it. And that estimate is known as a heuristic.</a:t>
            </a:r>
          </a:p>
        </p:txBody>
      </p:sp>
      <p:sp>
        <p:nvSpPr>
          <p:cNvPr id="4" name="Slide Number Placeholder 3"/>
          <p:cNvSpPr>
            <a:spLocks noGrp="1"/>
          </p:cNvSpPr>
          <p:nvPr>
            <p:ph type="sldNum" sz="quarter" idx="5"/>
          </p:nvPr>
        </p:nvSpPr>
        <p:spPr/>
        <p:txBody>
          <a:bodyPr/>
          <a:lstStyle/>
          <a:p>
            <a:fld id="{841EF36A-4186-2643-B0EB-B06B50C1DAA3}" type="slidenum">
              <a:rPr lang="en-US" smtClean="0"/>
              <a:t>12</a:t>
            </a:fld>
            <a:endParaRPr lang="en-US"/>
          </a:p>
        </p:txBody>
      </p:sp>
    </p:spTree>
    <p:extLst>
      <p:ext uri="{BB962C8B-B14F-4D97-AF65-F5344CB8AC3E}">
        <p14:creationId xmlns:p14="http://schemas.microsoft.com/office/powerpoint/2010/main" val="622274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overly optimistic, we mean, ah “inaccurate.” It might underestimate the amount of work that remains. And by “might not even be “possible” we mean that the way that it computes its estimate might “cheat” or break other rules of the world, such as “flying over the walls” of grid world. But that’s OK! In fact, it’s good!</a:t>
            </a:r>
          </a:p>
        </p:txBody>
      </p:sp>
      <p:sp>
        <p:nvSpPr>
          <p:cNvPr id="4" name="Slide Number Placeholder 3"/>
          <p:cNvSpPr>
            <a:spLocks noGrp="1"/>
          </p:cNvSpPr>
          <p:nvPr>
            <p:ph type="sldNum" sz="quarter" idx="5"/>
          </p:nvPr>
        </p:nvSpPr>
        <p:spPr/>
        <p:txBody>
          <a:bodyPr/>
          <a:lstStyle/>
          <a:p>
            <a:fld id="{841EF36A-4186-2643-B0EB-B06B50C1DAA3}" type="slidenum">
              <a:rPr lang="en-US" smtClean="0"/>
              <a:t>13</a:t>
            </a:fld>
            <a:endParaRPr lang="en-US"/>
          </a:p>
        </p:txBody>
      </p:sp>
    </p:spTree>
    <p:extLst>
      <p:ext uri="{BB962C8B-B14F-4D97-AF65-F5344CB8AC3E}">
        <p14:creationId xmlns:p14="http://schemas.microsoft.com/office/powerpoint/2010/main" val="26000731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Distance “as the crow flies”</a:t>
            </a:r>
          </a:p>
        </p:txBody>
      </p:sp>
      <p:sp>
        <p:nvSpPr>
          <p:cNvPr id="4" name="Slide Number Placeholder 3"/>
          <p:cNvSpPr>
            <a:spLocks noGrp="1"/>
          </p:cNvSpPr>
          <p:nvPr>
            <p:ph type="sldNum" sz="quarter" idx="5"/>
          </p:nvPr>
        </p:nvSpPr>
        <p:spPr/>
        <p:txBody>
          <a:bodyPr/>
          <a:lstStyle/>
          <a:p>
            <a:fld id="{841EF36A-4186-2643-B0EB-B06B50C1DAA3}" type="slidenum">
              <a:rPr lang="en-US" smtClean="0"/>
              <a:t>14</a:t>
            </a:fld>
            <a:endParaRPr lang="en-US"/>
          </a:p>
        </p:txBody>
      </p:sp>
    </p:spTree>
    <p:extLst>
      <p:ext uri="{BB962C8B-B14F-4D97-AF65-F5344CB8AC3E}">
        <p14:creationId xmlns:p14="http://schemas.microsoft.com/office/powerpoint/2010/main" val="1163485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I realize the arrows are coming out of the circles instead of the towns themselves, which messes up their lengths. The general idea still holds! I tried to make it so that the arrows didn’t overlap each other that much.</a:t>
            </a:r>
          </a:p>
          <a:p>
            <a:endParaRPr lang="en-US" dirty="0"/>
          </a:p>
          <a:p>
            <a:r>
              <a:rPr lang="en-US" dirty="0"/>
              <a:t>And again – the heuristic isn’t always right! Maybe there’s a huge traffic jam or giant wall or something blocking you, you might have to go around. BUT – it still seems *reasonable* that this would help you out in choosing what a good ‘first city’ from the frontier to visit next.</a:t>
            </a:r>
          </a:p>
        </p:txBody>
      </p:sp>
      <p:sp>
        <p:nvSpPr>
          <p:cNvPr id="4" name="Slide Number Placeholder 3"/>
          <p:cNvSpPr>
            <a:spLocks noGrp="1"/>
          </p:cNvSpPr>
          <p:nvPr>
            <p:ph type="sldNum" sz="quarter" idx="5"/>
          </p:nvPr>
        </p:nvSpPr>
        <p:spPr/>
        <p:txBody>
          <a:bodyPr/>
          <a:lstStyle/>
          <a:p>
            <a:fld id="{841EF36A-4186-2643-B0EB-B06B50C1DAA3}" type="slidenum">
              <a:rPr lang="en-US" smtClean="0"/>
              <a:t>15</a:t>
            </a:fld>
            <a:endParaRPr lang="en-US"/>
          </a:p>
        </p:txBody>
      </p:sp>
    </p:spTree>
    <p:extLst>
      <p:ext uri="{BB962C8B-B14F-4D97-AF65-F5344CB8AC3E}">
        <p14:creationId xmlns:p14="http://schemas.microsoft.com/office/powerpoint/2010/main" val="2356675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I realize the arrows are coming out of the circles instead of the towns themselves, which messes up their lengths. The general idea still holds! I tried to make it so that the arrows didn’t overlap each other that much.</a:t>
            </a:r>
          </a:p>
          <a:p>
            <a:endParaRPr lang="en-US" dirty="0"/>
          </a:p>
          <a:p>
            <a:r>
              <a:rPr lang="en-US" dirty="0"/>
              <a:t>And again – the heuristic isn’t always right! Maybe there’s a huge traffic jam or giant wall or something blocking you, you might have to go around. BUT – it still seems *reasonable* that this would help you out in choosing what a good ‘first city’ from the frontier to visit next.</a:t>
            </a:r>
          </a:p>
        </p:txBody>
      </p:sp>
      <p:sp>
        <p:nvSpPr>
          <p:cNvPr id="4" name="Slide Number Placeholder 3"/>
          <p:cNvSpPr>
            <a:spLocks noGrp="1"/>
          </p:cNvSpPr>
          <p:nvPr>
            <p:ph type="sldNum" sz="quarter" idx="5"/>
          </p:nvPr>
        </p:nvSpPr>
        <p:spPr/>
        <p:txBody>
          <a:bodyPr/>
          <a:lstStyle/>
          <a:p>
            <a:fld id="{841EF36A-4186-2643-B0EB-B06B50C1DAA3}" type="slidenum">
              <a:rPr lang="en-US" smtClean="0"/>
              <a:t>16</a:t>
            </a:fld>
            <a:endParaRPr lang="en-US"/>
          </a:p>
        </p:txBody>
      </p:sp>
    </p:spTree>
    <p:extLst>
      <p:ext uri="{BB962C8B-B14F-4D97-AF65-F5344CB8AC3E}">
        <p14:creationId xmlns:p14="http://schemas.microsoft.com/office/powerpoint/2010/main" val="6422682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I realize the arrows are coming out of the circles instead of the towns themselves, which messes up their lengths. The general idea still holds! I tried to make it so that the arrows didn’t overlap each other that much.</a:t>
            </a:r>
          </a:p>
          <a:p>
            <a:endParaRPr lang="en-US" dirty="0"/>
          </a:p>
          <a:p>
            <a:r>
              <a:rPr lang="en-US" dirty="0"/>
              <a:t>And again – the heuristic isn’t always right! Maybe there’s a huge traffic jam or giant wall or something blocking you, you might have to go around. BUT – it still seems *reasonable* that this would help you out in choosing what a good ‘first city’ from the frontier to visit next.</a:t>
            </a:r>
          </a:p>
        </p:txBody>
      </p:sp>
      <p:sp>
        <p:nvSpPr>
          <p:cNvPr id="4" name="Slide Number Placeholder 3"/>
          <p:cNvSpPr>
            <a:spLocks noGrp="1"/>
          </p:cNvSpPr>
          <p:nvPr>
            <p:ph type="sldNum" sz="quarter" idx="5"/>
          </p:nvPr>
        </p:nvSpPr>
        <p:spPr/>
        <p:txBody>
          <a:bodyPr/>
          <a:lstStyle/>
          <a:p>
            <a:fld id="{841EF36A-4186-2643-B0EB-B06B50C1DAA3}" type="slidenum">
              <a:rPr lang="en-US" smtClean="0"/>
              <a:t>17</a:t>
            </a:fld>
            <a:endParaRPr lang="en-US"/>
          </a:p>
        </p:txBody>
      </p:sp>
    </p:spTree>
    <p:extLst>
      <p:ext uri="{BB962C8B-B14F-4D97-AF65-F5344CB8AC3E}">
        <p14:creationId xmlns:p14="http://schemas.microsoft.com/office/powerpoint/2010/main" val="41146088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how the origin is in the upper left, y increases as we go downwards.</a:t>
            </a:r>
          </a:p>
        </p:txBody>
      </p:sp>
      <p:sp>
        <p:nvSpPr>
          <p:cNvPr id="4" name="Slide Number Placeholder 3"/>
          <p:cNvSpPr>
            <a:spLocks noGrp="1"/>
          </p:cNvSpPr>
          <p:nvPr>
            <p:ph type="sldNum" sz="quarter" idx="5"/>
          </p:nvPr>
        </p:nvSpPr>
        <p:spPr/>
        <p:txBody>
          <a:bodyPr/>
          <a:lstStyle/>
          <a:p>
            <a:fld id="{841EF36A-4186-2643-B0EB-B06B50C1DAA3}" type="slidenum">
              <a:rPr lang="en-US" smtClean="0"/>
              <a:t>18</a:t>
            </a:fld>
            <a:endParaRPr lang="en-US"/>
          </a:p>
        </p:txBody>
      </p:sp>
    </p:spTree>
    <p:extLst>
      <p:ext uri="{BB962C8B-B14F-4D97-AF65-F5344CB8AC3E}">
        <p14:creationId xmlns:p14="http://schemas.microsoft.com/office/powerpoint/2010/main" val="14857490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manhatten</a:t>
            </a:r>
            <a:r>
              <a:rPr lang="en-US" dirty="0"/>
              <a:t> distance is the absolute value of the difference of the x coordinates plus the absolute value of the difference of the y coordinates.</a:t>
            </a:r>
          </a:p>
          <a:p>
            <a:endParaRPr lang="en-US" dirty="0"/>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19</a:t>
            </a:fld>
            <a:endParaRPr lang="en-US"/>
          </a:p>
        </p:txBody>
      </p:sp>
    </p:spTree>
    <p:extLst>
      <p:ext uri="{BB962C8B-B14F-4D97-AF65-F5344CB8AC3E}">
        <p14:creationId xmlns:p14="http://schemas.microsoft.com/office/powerpoint/2010/main" val="288222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20</a:t>
            </a:fld>
            <a:endParaRPr lang="en-US"/>
          </a:p>
        </p:txBody>
      </p:sp>
    </p:spTree>
    <p:extLst>
      <p:ext uri="{BB962C8B-B14F-4D97-AF65-F5344CB8AC3E}">
        <p14:creationId xmlns:p14="http://schemas.microsoft.com/office/powerpoint/2010/main" val="2988260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Let’s say we start in Sibiu, want to get to Pitesti</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a:t>
            </a:fld>
            <a:endParaRPr lang="en-US"/>
          </a:p>
        </p:txBody>
      </p:sp>
    </p:spTree>
    <p:extLst>
      <p:ext uri="{BB962C8B-B14F-4D97-AF65-F5344CB8AC3E}">
        <p14:creationId xmlns:p14="http://schemas.microsoft.com/office/powerpoint/2010/main" val="20632855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21</a:t>
            </a:fld>
            <a:endParaRPr lang="en-US"/>
          </a:p>
        </p:txBody>
      </p:sp>
    </p:spTree>
    <p:extLst>
      <p:ext uri="{BB962C8B-B14F-4D97-AF65-F5344CB8AC3E}">
        <p14:creationId xmlns:p14="http://schemas.microsoft.com/office/powerpoint/2010/main" val="13951443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22</a:t>
            </a:fld>
            <a:endParaRPr lang="en-US"/>
          </a:p>
        </p:txBody>
      </p:sp>
    </p:spTree>
    <p:extLst>
      <p:ext uri="{BB962C8B-B14F-4D97-AF65-F5344CB8AC3E}">
        <p14:creationId xmlns:p14="http://schemas.microsoft.com/office/powerpoint/2010/main" val="8723570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First Search is a new search strategy – and will be our first kind of informed search!</a:t>
            </a:r>
          </a:p>
          <a:p>
            <a:r>
              <a:rPr lang="en-US" dirty="0"/>
              <a:t>Here, we’ve got all of our states on the frontier, and with the power of a heuristic in our pocket, we can pick one that we think is going to bring us closer to our goal.</a:t>
            </a:r>
          </a:p>
        </p:txBody>
      </p:sp>
      <p:sp>
        <p:nvSpPr>
          <p:cNvPr id="4" name="Slide Number Placeholder 3"/>
          <p:cNvSpPr>
            <a:spLocks noGrp="1"/>
          </p:cNvSpPr>
          <p:nvPr>
            <p:ph type="sldNum" sz="quarter" idx="5"/>
          </p:nvPr>
        </p:nvSpPr>
        <p:spPr/>
        <p:txBody>
          <a:bodyPr/>
          <a:lstStyle/>
          <a:p>
            <a:fld id="{841EF36A-4186-2643-B0EB-B06B50C1DAA3}" type="slidenum">
              <a:rPr lang="en-US" smtClean="0"/>
              <a:t>23</a:t>
            </a:fld>
            <a:endParaRPr lang="en-US"/>
          </a:p>
        </p:txBody>
      </p:sp>
    </p:spTree>
    <p:extLst>
      <p:ext uri="{BB962C8B-B14F-4D97-AF65-F5344CB8AC3E}">
        <p14:creationId xmlns:p14="http://schemas.microsoft.com/office/powerpoint/2010/main" val="39273793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talk about two flavors of best first search – greedy search and A* search.</a:t>
            </a:r>
          </a:p>
        </p:txBody>
      </p:sp>
      <p:sp>
        <p:nvSpPr>
          <p:cNvPr id="4" name="Slide Number Placeholder 3"/>
          <p:cNvSpPr>
            <a:spLocks noGrp="1"/>
          </p:cNvSpPr>
          <p:nvPr>
            <p:ph type="sldNum" sz="quarter" idx="5"/>
          </p:nvPr>
        </p:nvSpPr>
        <p:spPr/>
        <p:txBody>
          <a:bodyPr/>
          <a:lstStyle/>
          <a:p>
            <a:fld id="{841EF36A-4186-2643-B0EB-B06B50C1DAA3}" type="slidenum">
              <a:rPr lang="en-US" smtClean="0"/>
              <a:t>24</a:t>
            </a:fld>
            <a:endParaRPr lang="en-US"/>
          </a:p>
        </p:txBody>
      </p:sp>
    </p:spTree>
    <p:extLst>
      <p:ext uri="{BB962C8B-B14F-4D97-AF65-F5344CB8AC3E}">
        <p14:creationId xmlns:p14="http://schemas.microsoft.com/office/powerpoint/2010/main" val="1618530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with greedy search. The idea here is very simple! Pick the node with the “best” heuristic!</a:t>
            </a:r>
          </a:p>
          <a:p>
            <a:endParaRPr lang="en-US" dirty="0"/>
          </a:p>
          <a:p>
            <a:r>
              <a:rPr lang="en-US" dirty="0"/>
              <a:t>This is in some ways the opposite of what we saw before with uninformed search – if uninformed search only cared about how far away any given node was from the start when choosing what to expand, greedy search ONLY cares about the (estimated) distance any given node is to the goal when choosing to expand.</a:t>
            </a:r>
          </a:p>
        </p:txBody>
      </p:sp>
      <p:sp>
        <p:nvSpPr>
          <p:cNvPr id="4" name="Slide Number Placeholder 3"/>
          <p:cNvSpPr>
            <a:spLocks noGrp="1"/>
          </p:cNvSpPr>
          <p:nvPr>
            <p:ph type="sldNum" sz="quarter" idx="5"/>
          </p:nvPr>
        </p:nvSpPr>
        <p:spPr/>
        <p:txBody>
          <a:bodyPr/>
          <a:lstStyle/>
          <a:p>
            <a:fld id="{841EF36A-4186-2643-B0EB-B06B50C1DAA3}" type="slidenum">
              <a:rPr lang="en-US" smtClean="0"/>
              <a:t>25</a:t>
            </a:fld>
            <a:endParaRPr lang="en-US"/>
          </a:p>
        </p:txBody>
      </p:sp>
    </p:spTree>
    <p:extLst>
      <p:ext uri="{BB962C8B-B14F-4D97-AF65-F5344CB8AC3E}">
        <p14:creationId xmlns:p14="http://schemas.microsoft.com/office/powerpoint/2010/main" val="31016209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 to grid world again!</a:t>
            </a:r>
          </a:p>
          <a:p>
            <a:r>
              <a:rPr lang="en-US" dirty="0"/>
              <a:t>Again, let’s say L is where we start, and G is where we are trying to get to!</a:t>
            </a:r>
          </a:p>
        </p:txBody>
      </p:sp>
      <p:sp>
        <p:nvSpPr>
          <p:cNvPr id="4" name="Slide Number Placeholder 3"/>
          <p:cNvSpPr>
            <a:spLocks noGrp="1"/>
          </p:cNvSpPr>
          <p:nvPr>
            <p:ph type="sldNum" sz="quarter" idx="5"/>
          </p:nvPr>
        </p:nvSpPr>
        <p:spPr/>
        <p:txBody>
          <a:bodyPr/>
          <a:lstStyle/>
          <a:p>
            <a:fld id="{841EF36A-4186-2643-B0EB-B06B50C1DAA3}" type="slidenum">
              <a:rPr lang="en-US" smtClean="0"/>
              <a:t>26</a:t>
            </a:fld>
            <a:endParaRPr lang="en-US"/>
          </a:p>
        </p:txBody>
      </p:sp>
    </p:spTree>
    <p:extLst>
      <p:ext uri="{BB962C8B-B14F-4D97-AF65-F5344CB8AC3E}">
        <p14:creationId xmlns:p14="http://schemas.microsoft.com/office/powerpoint/2010/main" val="20667793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27</a:t>
            </a:fld>
            <a:endParaRPr lang="en-US"/>
          </a:p>
        </p:txBody>
      </p:sp>
    </p:spTree>
    <p:extLst>
      <p:ext uri="{BB962C8B-B14F-4D97-AF65-F5344CB8AC3E}">
        <p14:creationId xmlns:p14="http://schemas.microsoft.com/office/powerpoint/2010/main" val="14043777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28</a:t>
            </a:fld>
            <a:endParaRPr lang="en-US"/>
          </a:p>
        </p:txBody>
      </p:sp>
    </p:spTree>
    <p:extLst>
      <p:ext uri="{BB962C8B-B14F-4D97-AF65-F5344CB8AC3E}">
        <p14:creationId xmlns:p14="http://schemas.microsoft.com/office/powerpoint/2010/main" val="9573816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29</a:t>
            </a:fld>
            <a:endParaRPr lang="en-US"/>
          </a:p>
        </p:txBody>
      </p:sp>
    </p:spTree>
    <p:extLst>
      <p:ext uri="{BB962C8B-B14F-4D97-AF65-F5344CB8AC3E}">
        <p14:creationId xmlns:p14="http://schemas.microsoft.com/office/powerpoint/2010/main" val="9311022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at this point, the heuristic of C is only 2, so it will be expanded next.</a:t>
            </a:r>
          </a:p>
        </p:txBody>
      </p:sp>
      <p:sp>
        <p:nvSpPr>
          <p:cNvPr id="4" name="Slide Number Placeholder 3"/>
          <p:cNvSpPr>
            <a:spLocks noGrp="1"/>
          </p:cNvSpPr>
          <p:nvPr>
            <p:ph type="sldNum" sz="quarter" idx="5"/>
          </p:nvPr>
        </p:nvSpPr>
        <p:spPr/>
        <p:txBody>
          <a:bodyPr/>
          <a:lstStyle/>
          <a:p>
            <a:fld id="{841EF36A-4186-2643-B0EB-B06B50C1DAA3}" type="slidenum">
              <a:rPr lang="en-US" smtClean="0"/>
              <a:t>30</a:t>
            </a:fld>
            <a:endParaRPr lang="en-US"/>
          </a:p>
        </p:txBody>
      </p:sp>
    </p:spTree>
    <p:extLst>
      <p:ext uri="{BB962C8B-B14F-4D97-AF65-F5344CB8AC3E}">
        <p14:creationId xmlns:p14="http://schemas.microsoft.com/office/powerpoint/2010/main" val="2025985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saw that this exact same algorithm worked for several different search strategies!  The data structure that we used to represent the Frontier would change the node selection process enough to create entirely different search strategies!</a:t>
            </a:r>
          </a:p>
        </p:txBody>
      </p:sp>
      <p:sp>
        <p:nvSpPr>
          <p:cNvPr id="4" name="Slide Number Placeholder 3"/>
          <p:cNvSpPr>
            <a:spLocks noGrp="1"/>
          </p:cNvSpPr>
          <p:nvPr>
            <p:ph type="sldNum" sz="quarter" idx="5"/>
          </p:nvPr>
        </p:nvSpPr>
        <p:spPr/>
        <p:txBody>
          <a:bodyPr/>
          <a:lstStyle/>
          <a:p>
            <a:fld id="{841EF36A-4186-2643-B0EB-B06B50C1DAA3}" type="slidenum">
              <a:rPr lang="en-US" smtClean="0"/>
              <a:t>4</a:t>
            </a:fld>
            <a:endParaRPr lang="en-US"/>
          </a:p>
        </p:txBody>
      </p:sp>
    </p:spTree>
    <p:extLst>
      <p:ext uri="{BB962C8B-B14F-4D97-AF65-F5344CB8AC3E}">
        <p14:creationId xmlns:p14="http://schemas.microsoft.com/office/powerpoint/2010/main" val="18662107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heuristic of B is 1, so it will be expanded next.</a:t>
            </a:r>
          </a:p>
        </p:txBody>
      </p:sp>
      <p:sp>
        <p:nvSpPr>
          <p:cNvPr id="4" name="Slide Number Placeholder 3"/>
          <p:cNvSpPr>
            <a:spLocks noGrp="1"/>
          </p:cNvSpPr>
          <p:nvPr>
            <p:ph type="sldNum" sz="quarter" idx="5"/>
          </p:nvPr>
        </p:nvSpPr>
        <p:spPr/>
        <p:txBody>
          <a:bodyPr/>
          <a:lstStyle/>
          <a:p>
            <a:fld id="{841EF36A-4186-2643-B0EB-B06B50C1DAA3}" type="slidenum">
              <a:rPr lang="en-US" smtClean="0"/>
              <a:t>31</a:t>
            </a:fld>
            <a:endParaRPr lang="en-US"/>
          </a:p>
        </p:txBody>
      </p:sp>
    </p:spTree>
    <p:extLst>
      <p:ext uri="{BB962C8B-B14F-4D97-AF65-F5344CB8AC3E}">
        <p14:creationId xmlns:p14="http://schemas.microsoft.com/office/powerpoint/2010/main" val="15177452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heuristic of G is, in fact, 0! It has a zero distance from the goal!</a:t>
            </a:r>
          </a:p>
        </p:txBody>
      </p:sp>
      <p:sp>
        <p:nvSpPr>
          <p:cNvPr id="4" name="Slide Number Placeholder 3"/>
          <p:cNvSpPr>
            <a:spLocks noGrp="1"/>
          </p:cNvSpPr>
          <p:nvPr>
            <p:ph type="sldNum" sz="quarter" idx="5"/>
          </p:nvPr>
        </p:nvSpPr>
        <p:spPr/>
        <p:txBody>
          <a:bodyPr/>
          <a:lstStyle/>
          <a:p>
            <a:fld id="{841EF36A-4186-2643-B0EB-B06B50C1DAA3}" type="slidenum">
              <a:rPr lang="en-US" smtClean="0"/>
              <a:t>32</a:t>
            </a:fld>
            <a:endParaRPr lang="en-US"/>
          </a:p>
        </p:txBody>
      </p:sp>
    </p:spTree>
    <p:extLst>
      <p:ext uri="{BB962C8B-B14F-4D97-AF65-F5344CB8AC3E}">
        <p14:creationId xmlns:p14="http://schemas.microsoft.com/office/powerpoint/2010/main" val="12306297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33</a:t>
            </a:fld>
            <a:endParaRPr lang="en-US"/>
          </a:p>
        </p:txBody>
      </p:sp>
    </p:spTree>
    <p:extLst>
      <p:ext uri="{BB962C8B-B14F-4D97-AF65-F5344CB8AC3E}">
        <p14:creationId xmlns:p14="http://schemas.microsoft.com/office/powerpoint/2010/main" val="26576129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min priority queue, I mean a queue that returns the object with the “smallest” key. And in greedy search, the key (i.e., the priority) is simply the heuristic.</a:t>
            </a:r>
          </a:p>
        </p:txBody>
      </p:sp>
      <p:sp>
        <p:nvSpPr>
          <p:cNvPr id="4" name="Slide Number Placeholder 3"/>
          <p:cNvSpPr>
            <a:spLocks noGrp="1"/>
          </p:cNvSpPr>
          <p:nvPr>
            <p:ph type="sldNum" sz="quarter" idx="5"/>
          </p:nvPr>
        </p:nvSpPr>
        <p:spPr/>
        <p:txBody>
          <a:bodyPr/>
          <a:lstStyle/>
          <a:p>
            <a:fld id="{841EF36A-4186-2643-B0EB-B06B50C1DAA3}" type="slidenum">
              <a:rPr lang="en-US" smtClean="0"/>
              <a:t>34</a:t>
            </a:fld>
            <a:endParaRPr lang="en-US"/>
          </a:p>
        </p:txBody>
      </p:sp>
    </p:spTree>
    <p:extLst>
      <p:ext uri="{BB962C8B-B14F-4D97-AF65-F5344CB8AC3E}">
        <p14:creationId xmlns:p14="http://schemas.microsoft.com/office/powerpoint/2010/main" val="886225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straight line heuristic is </a:t>
            </a:r>
            <a:r>
              <a:rPr lang="en-US" dirty="0" err="1"/>
              <a:t>Neamt</a:t>
            </a:r>
            <a:r>
              <a:rPr lang="en-US" dirty="0"/>
              <a:t> is 100 units away from </a:t>
            </a:r>
            <a:r>
              <a:rPr lang="en-US" dirty="0" err="1"/>
              <a:t>Fagaras</a:t>
            </a:r>
            <a:r>
              <a:rPr lang="en-US" dirty="0"/>
              <a:t>, Iasi is 120, and </a:t>
            </a:r>
            <a:r>
              <a:rPr lang="en-US" dirty="0" err="1"/>
              <a:t>Vaslui</a:t>
            </a:r>
            <a:r>
              <a:rPr lang="en-US" dirty="0"/>
              <a:t> is 150.</a:t>
            </a:r>
          </a:p>
          <a:p>
            <a:endParaRPr lang="en-US" dirty="0"/>
          </a:p>
          <a:p>
            <a:r>
              <a:rPr lang="en-US" dirty="0"/>
              <a:t>We can see that we end up going back and forth between the two forever!</a:t>
            </a:r>
          </a:p>
          <a:p>
            <a:endParaRPr lang="en-US" dirty="0"/>
          </a:p>
          <a:p>
            <a:r>
              <a:rPr lang="en-US" dirty="0"/>
              <a:t>So, just like depth first search, depending on how we construct the problem, it might not be complete.</a:t>
            </a:r>
          </a:p>
        </p:txBody>
      </p:sp>
      <p:sp>
        <p:nvSpPr>
          <p:cNvPr id="4" name="Slide Number Placeholder 3"/>
          <p:cNvSpPr>
            <a:spLocks noGrp="1"/>
          </p:cNvSpPr>
          <p:nvPr>
            <p:ph type="sldNum" sz="quarter" idx="5"/>
          </p:nvPr>
        </p:nvSpPr>
        <p:spPr/>
        <p:txBody>
          <a:bodyPr/>
          <a:lstStyle/>
          <a:p>
            <a:fld id="{841EF36A-4186-2643-B0EB-B06B50C1DAA3}" type="slidenum">
              <a:rPr lang="en-US" smtClean="0"/>
              <a:t>35</a:t>
            </a:fld>
            <a:endParaRPr lang="en-US"/>
          </a:p>
        </p:txBody>
      </p:sp>
    </p:spTree>
    <p:extLst>
      <p:ext uri="{BB962C8B-B14F-4D97-AF65-F5344CB8AC3E}">
        <p14:creationId xmlns:p14="http://schemas.microsoft.com/office/powerpoint/2010/main" val="11070895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both these straight line estimates are under estimates, but again, as we’ve seen, that’s OK. that’s how heuristics work. But we can kind of see, oh, wow, that </a:t>
            </a:r>
            <a:r>
              <a:rPr lang="en-US" dirty="0" err="1"/>
              <a:t>Fagaras</a:t>
            </a:r>
            <a:r>
              <a:rPr lang="en-US" dirty="0"/>
              <a:t> route is a *big* underestimate</a:t>
            </a:r>
          </a:p>
        </p:txBody>
      </p:sp>
      <p:sp>
        <p:nvSpPr>
          <p:cNvPr id="4" name="Slide Number Placeholder 3"/>
          <p:cNvSpPr>
            <a:spLocks noGrp="1"/>
          </p:cNvSpPr>
          <p:nvPr>
            <p:ph type="sldNum" sz="quarter" idx="5"/>
          </p:nvPr>
        </p:nvSpPr>
        <p:spPr/>
        <p:txBody>
          <a:bodyPr/>
          <a:lstStyle/>
          <a:p>
            <a:fld id="{841EF36A-4186-2643-B0EB-B06B50C1DAA3}" type="slidenum">
              <a:rPr lang="en-US" smtClean="0"/>
              <a:t>36</a:t>
            </a:fld>
            <a:endParaRPr lang="en-US"/>
          </a:p>
        </p:txBody>
      </p:sp>
    </p:spTree>
    <p:extLst>
      <p:ext uri="{BB962C8B-B14F-4D97-AF65-F5344CB8AC3E}">
        <p14:creationId xmlns:p14="http://schemas.microsoft.com/office/powerpoint/2010/main" val="22207573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YET – clearly if you underestimate TOO MUCH you can lead to problems!</a:t>
            </a:r>
          </a:p>
          <a:p>
            <a:endParaRPr lang="en-US" dirty="0"/>
          </a:p>
          <a:p>
            <a:r>
              <a:rPr lang="en-US" dirty="0"/>
              <a:t>With the heuristic values we had, we chose the </a:t>
            </a:r>
            <a:r>
              <a:rPr lang="en-US" dirty="0" err="1"/>
              <a:t>Fagaras</a:t>
            </a:r>
            <a:r>
              <a:rPr lang="en-US" dirty="0"/>
              <a:t> path, but we can see given this map that the </a:t>
            </a:r>
            <a:r>
              <a:rPr lang="en-US" dirty="0" err="1"/>
              <a:t>Rimnicu</a:t>
            </a:r>
            <a:r>
              <a:rPr lang="en-US" dirty="0"/>
              <a:t> </a:t>
            </a:r>
            <a:r>
              <a:rPr lang="en-US" dirty="0" err="1"/>
              <a:t>Vilcea</a:t>
            </a:r>
            <a:r>
              <a:rPr lang="en-US" dirty="0"/>
              <a:t> path is actually superior!</a:t>
            </a:r>
          </a:p>
        </p:txBody>
      </p:sp>
      <p:sp>
        <p:nvSpPr>
          <p:cNvPr id="4" name="Slide Number Placeholder 3"/>
          <p:cNvSpPr>
            <a:spLocks noGrp="1"/>
          </p:cNvSpPr>
          <p:nvPr>
            <p:ph type="sldNum" sz="quarter" idx="5"/>
          </p:nvPr>
        </p:nvSpPr>
        <p:spPr/>
        <p:txBody>
          <a:bodyPr/>
          <a:lstStyle/>
          <a:p>
            <a:fld id="{841EF36A-4186-2643-B0EB-B06B50C1DAA3}" type="slidenum">
              <a:rPr lang="en-US" smtClean="0"/>
              <a:t>37</a:t>
            </a:fld>
            <a:endParaRPr lang="en-US"/>
          </a:p>
        </p:txBody>
      </p:sp>
    </p:spTree>
    <p:extLst>
      <p:ext uri="{BB962C8B-B14F-4D97-AF65-F5344CB8AC3E}">
        <p14:creationId xmlns:p14="http://schemas.microsoft.com/office/powerpoint/2010/main" val="3491841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basically the upshot of if it is optimal and incomplete.</a:t>
            </a:r>
          </a:p>
        </p:txBody>
      </p:sp>
      <p:sp>
        <p:nvSpPr>
          <p:cNvPr id="4" name="Slide Number Placeholder 3"/>
          <p:cNvSpPr>
            <a:spLocks noGrp="1"/>
          </p:cNvSpPr>
          <p:nvPr>
            <p:ph type="sldNum" sz="quarter" idx="5"/>
          </p:nvPr>
        </p:nvSpPr>
        <p:spPr/>
        <p:txBody>
          <a:bodyPr/>
          <a:lstStyle/>
          <a:p>
            <a:fld id="{841EF36A-4186-2643-B0EB-B06B50C1DAA3}" type="slidenum">
              <a:rPr lang="en-US" smtClean="0"/>
              <a:t>38</a:t>
            </a:fld>
            <a:endParaRPr lang="en-US"/>
          </a:p>
        </p:txBody>
      </p:sp>
    </p:spTree>
    <p:extLst>
      <p:ext uri="{BB962C8B-B14F-4D97-AF65-F5344CB8AC3E}">
        <p14:creationId xmlns:p14="http://schemas.microsoft.com/office/powerpoint/2010/main" val="6894412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Heuristic reduces complexity.</a:t>
            </a:r>
          </a:p>
          <a:p>
            <a:endParaRPr lang="en-US" dirty="0"/>
          </a:p>
          <a:p>
            <a:r>
              <a:rPr lang="en-US" dirty="0"/>
              <a:t>The exact amount of reduction depends on the problem that is being solved.</a:t>
            </a:r>
          </a:p>
        </p:txBody>
      </p:sp>
      <p:sp>
        <p:nvSpPr>
          <p:cNvPr id="4" name="Slide Number Placeholder 3"/>
          <p:cNvSpPr>
            <a:spLocks noGrp="1"/>
          </p:cNvSpPr>
          <p:nvPr>
            <p:ph type="sldNum" sz="quarter" idx="5"/>
          </p:nvPr>
        </p:nvSpPr>
        <p:spPr/>
        <p:txBody>
          <a:bodyPr/>
          <a:lstStyle/>
          <a:p>
            <a:fld id="{841EF36A-4186-2643-B0EB-B06B50C1DAA3}" type="slidenum">
              <a:rPr lang="en-US" smtClean="0"/>
              <a:t>39</a:t>
            </a:fld>
            <a:endParaRPr lang="en-US"/>
          </a:p>
        </p:txBody>
      </p:sp>
    </p:spTree>
    <p:extLst>
      <p:ext uri="{BB962C8B-B14F-4D97-AF65-F5344CB8AC3E}">
        <p14:creationId xmlns:p14="http://schemas.microsoft.com/office/powerpoint/2010/main" val="362392438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shifting gears a little bit, to take on another style of best first search – known as A*.</a:t>
            </a:r>
          </a:p>
        </p:txBody>
      </p:sp>
      <p:sp>
        <p:nvSpPr>
          <p:cNvPr id="4" name="Slide Number Placeholder 3"/>
          <p:cNvSpPr>
            <a:spLocks noGrp="1"/>
          </p:cNvSpPr>
          <p:nvPr>
            <p:ph type="sldNum" sz="quarter" idx="5"/>
          </p:nvPr>
        </p:nvSpPr>
        <p:spPr/>
        <p:txBody>
          <a:bodyPr/>
          <a:lstStyle/>
          <a:p>
            <a:fld id="{841EF36A-4186-2643-B0EB-B06B50C1DAA3}" type="slidenum">
              <a:rPr lang="en-US" smtClean="0"/>
              <a:t>40</a:t>
            </a:fld>
            <a:endParaRPr lang="en-US"/>
          </a:p>
        </p:txBody>
      </p:sp>
    </p:spTree>
    <p:extLst>
      <p:ext uri="{BB962C8B-B14F-4D97-AF65-F5344CB8AC3E}">
        <p14:creationId xmlns:p14="http://schemas.microsoft.com/office/powerpoint/2010/main" val="4180441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Complete – if a solution exists, it will find it!</a:t>
            </a:r>
          </a:p>
          <a:p>
            <a:r>
              <a:rPr lang="en-US" dirty="0"/>
              <a:t>Optimal: finds the lowest possible path cost (in situations where all actions have the same cost).</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a:t>
            </a:fld>
            <a:endParaRPr lang="en-US"/>
          </a:p>
        </p:txBody>
      </p:sp>
    </p:spTree>
    <p:extLst>
      <p:ext uri="{BB962C8B-B14F-4D97-AF65-F5344CB8AC3E}">
        <p14:creationId xmlns:p14="http://schemas.microsoft.com/office/powerpoint/2010/main" val="26260686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haven’t told you this yet, but given the previous slide, how A* takes both work done so far and estimate work remaining, what might it’s evaluation function be?</a:t>
            </a:r>
          </a:p>
        </p:txBody>
      </p:sp>
      <p:sp>
        <p:nvSpPr>
          <p:cNvPr id="4" name="Slide Number Placeholder 3"/>
          <p:cNvSpPr>
            <a:spLocks noGrp="1"/>
          </p:cNvSpPr>
          <p:nvPr>
            <p:ph type="sldNum" sz="quarter" idx="5"/>
          </p:nvPr>
        </p:nvSpPr>
        <p:spPr/>
        <p:txBody>
          <a:bodyPr/>
          <a:lstStyle/>
          <a:p>
            <a:fld id="{841EF36A-4186-2643-B0EB-B06B50C1DAA3}" type="slidenum">
              <a:rPr lang="en-US" smtClean="0"/>
              <a:t>41</a:t>
            </a:fld>
            <a:endParaRPr lang="en-US"/>
          </a:p>
        </p:txBody>
      </p:sp>
    </p:spTree>
    <p:extLst>
      <p:ext uri="{BB962C8B-B14F-4D97-AF65-F5344CB8AC3E}">
        <p14:creationId xmlns:p14="http://schemas.microsoft.com/office/powerpoint/2010/main" val="170112753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42</a:t>
            </a:fld>
            <a:endParaRPr lang="en-US"/>
          </a:p>
        </p:txBody>
      </p:sp>
    </p:spTree>
    <p:extLst>
      <p:ext uri="{BB962C8B-B14F-4D97-AF65-F5344CB8AC3E}">
        <p14:creationId xmlns:p14="http://schemas.microsoft.com/office/powerpoint/2010/main" val="26314334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43</a:t>
            </a:fld>
            <a:endParaRPr lang="en-US"/>
          </a:p>
        </p:txBody>
      </p:sp>
    </p:spTree>
    <p:extLst>
      <p:ext uri="{BB962C8B-B14F-4D97-AF65-F5344CB8AC3E}">
        <p14:creationId xmlns:p14="http://schemas.microsoft.com/office/powerpoint/2010/main" val="20309406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44</a:t>
            </a:fld>
            <a:endParaRPr lang="en-US"/>
          </a:p>
        </p:txBody>
      </p:sp>
    </p:spTree>
    <p:extLst>
      <p:ext uri="{BB962C8B-B14F-4D97-AF65-F5344CB8AC3E}">
        <p14:creationId xmlns:p14="http://schemas.microsoft.com/office/powerpoint/2010/main" val="1882160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45</a:t>
            </a:fld>
            <a:endParaRPr lang="en-US"/>
          </a:p>
        </p:txBody>
      </p:sp>
    </p:spTree>
    <p:extLst>
      <p:ext uri="{BB962C8B-B14F-4D97-AF65-F5344CB8AC3E}">
        <p14:creationId xmlns:p14="http://schemas.microsoft.com/office/powerpoint/2010/main" val="22155982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46</a:t>
            </a:fld>
            <a:endParaRPr lang="en-US"/>
          </a:p>
        </p:txBody>
      </p:sp>
    </p:spTree>
    <p:extLst>
      <p:ext uri="{BB962C8B-B14F-4D97-AF65-F5344CB8AC3E}">
        <p14:creationId xmlns:p14="http://schemas.microsoft.com/office/powerpoint/2010/main" val="281057708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47</a:t>
            </a:fld>
            <a:endParaRPr lang="en-US"/>
          </a:p>
        </p:txBody>
      </p:sp>
    </p:spTree>
    <p:extLst>
      <p:ext uri="{BB962C8B-B14F-4D97-AF65-F5344CB8AC3E}">
        <p14:creationId xmlns:p14="http://schemas.microsoft.com/office/powerpoint/2010/main" val="36326283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48</a:t>
            </a:fld>
            <a:endParaRPr lang="en-US"/>
          </a:p>
        </p:txBody>
      </p:sp>
    </p:spTree>
    <p:extLst>
      <p:ext uri="{BB962C8B-B14F-4D97-AF65-F5344CB8AC3E}">
        <p14:creationId xmlns:p14="http://schemas.microsoft.com/office/powerpoint/2010/main" val="38315131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49</a:t>
            </a:fld>
            <a:endParaRPr lang="en-US"/>
          </a:p>
        </p:txBody>
      </p:sp>
    </p:spTree>
    <p:extLst>
      <p:ext uri="{BB962C8B-B14F-4D97-AF65-F5344CB8AC3E}">
        <p14:creationId xmlns:p14="http://schemas.microsoft.com/office/powerpoint/2010/main" val="33935212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50</a:t>
            </a:fld>
            <a:endParaRPr lang="en-US"/>
          </a:p>
        </p:txBody>
      </p:sp>
    </p:spTree>
    <p:extLst>
      <p:ext uri="{BB962C8B-B14F-4D97-AF65-F5344CB8AC3E}">
        <p14:creationId xmlns:p14="http://schemas.microsoft.com/office/powerpoint/2010/main" val="3672633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complete – with infinite states (or “very many” states), you can end up finding yourself caught in infinite loops.</a:t>
            </a:r>
          </a:p>
          <a:p>
            <a:r>
              <a:rPr lang="en-US" dirty="0"/>
              <a:t>Also not optimal (remember the situation where B and O are solutions – it will find the B solution first before the O solution.</a:t>
            </a:r>
          </a:p>
          <a:p>
            <a:r>
              <a:rPr lang="en-US" dirty="0"/>
              <a:t>Better with memory, because you can delete a node after you’ve expanded it and all of its children.</a:t>
            </a:r>
          </a:p>
        </p:txBody>
      </p:sp>
      <p:sp>
        <p:nvSpPr>
          <p:cNvPr id="4" name="Slide Number Placeholder 3"/>
          <p:cNvSpPr>
            <a:spLocks noGrp="1"/>
          </p:cNvSpPr>
          <p:nvPr>
            <p:ph type="sldNum" sz="quarter" idx="5"/>
          </p:nvPr>
        </p:nvSpPr>
        <p:spPr/>
        <p:txBody>
          <a:bodyPr/>
          <a:lstStyle/>
          <a:p>
            <a:fld id="{841EF36A-4186-2643-B0EB-B06B50C1DAA3}" type="slidenum">
              <a:rPr lang="en-US" smtClean="0"/>
              <a:t>6</a:t>
            </a:fld>
            <a:endParaRPr lang="en-US"/>
          </a:p>
        </p:txBody>
      </p:sp>
    </p:spTree>
    <p:extLst>
      <p:ext uri="{BB962C8B-B14F-4D97-AF65-F5344CB8AC3E}">
        <p14:creationId xmlns:p14="http://schemas.microsoft.com/office/powerpoint/2010/main" val="215705691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51</a:t>
            </a:fld>
            <a:endParaRPr lang="en-US"/>
          </a:p>
        </p:txBody>
      </p:sp>
    </p:spTree>
    <p:extLst>
      <p:ext uri="{BB962C8B-B14F-4D97-AF65-F5344CB8AC3E}">
        <p14:creationId xmlns:p14="http://schemas.microsoft.com/office/powerpoint/2010/main" val="176963569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52</a:t>
            </a:fld>
            <a:endParaRPr lang="en-US"/>
          </a:p>
        </p:txBody>
      </p:sp>
    </p:spTree>
    <p:extLst>
      <p:ext uri="{BB962C8B-B14F-4D97-AF65-F5344CB8AC3E}">
        <p14:creationId xmlns:p14="http://schemas.microsoft.com/office/powerpoint/2010/main" val="354120253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53</a:t>
            </a:fld>
            <a:endParaRPr lang="en-US"/>
          </a:p>
        </p:txBody>
      </p:sp>
    </p:spTree>
    <p:extLst>
      <p:ext uri="{BB962C8B-B14F-4D97-AF65-F5344CB8AC3E}">
        <p14:creationId xmlns:p14="http://schemas.microsoft.com/office/powerpoint/2010/main" val="168832438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54</a:t>
            </a:fld>
            <a:endParaRPr lang="en-US"/>
          </a:p>
        </p:txBody>
      </p:sp>
    </p:spTree>
    <p:extLst>
      <p:ext uri="{BB962C8B-B14F-4D97-AF65-F5344CB8AC3E}">
        <p14:creationId xmlns:p14="http://schemas.microsoft.com/office/powerpoint/2010/main" val="167056528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55</a:t>
            </a:fld>
            <a:endParaRPr lang="en-US"/>
          </a:p>
        </p:txBody>
      </p:sp>
    </p:spTree>
    <p:extLst>
      <p:ext uri="{BB962C8B-B14F-4D97-AF65-F5344CB8AC3E}">
        <p14:creationId xmlns:p14="http://schemas.microsoft.com/office/powerpoint/2010/main" val="205885923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56</a:t>
            </a:fld>
            <a:endParaRPr lang="en-US"/>
          </a:p>
        </p:txBody>
      </p:sp>
    </p:spTree>
    <p:extLst>
      <p:ext uri="{BB962C8B-B14F-4D97-AF65-F5344CB8AC3E}">
        <p14:creationId xmlns:p14="http://schemas.microsoft.com/office/powerpoint/2010/main" val="31979805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Admissable</a:t>
            </a:r>
            <a:r>
              <a:rPr lang="en-US" dirty="0"/>
              <a:t> heuristics are by nature optimistic!</a:t>
            </a:r>
          </a:p>
        </p:txBody>
      </p:sp>
      <p:sp>
        <p:nvSpPr>
          <p:cNvPr id="4" name="Slide Number Placeholder 3"/>
          <p:cNvSpPr>
            <a:spLocks noGrp="1"/>
          </p:cNvSpPr>
          <p:nvPr>
            <p:ph type="sldNum" sz="quarter" idx="5"/>
          </p:nvPr>
        </p:nvSpPr>
        <p:spPr/>
        <p:txBody>
          <a:bodyPr/>
          <a:lstStyle/>
          <a:p>
            <a:fld id="{841EF36A-4186-2643-B0EB-B06B50C1DAA3}" type="slidenum">
              <a:rPr lang="en-US" smtClean="0"/>
              <a:t>57</a:t>
            </a:fld>
            <a:endParaRPr lang="en-US"/>
          </a:p>
        </p:txBody>
      </p:sp>
    </p:spTree>
    <p:extLst>
      <p:ext uri="{BB962C8B-B14F-4D97-AF65-F5344CB8AC3E}">
        <p14:creationId xmlns:p14="http://schemas.microsoft.com/office/powerpoint/2010/main" val="25324153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58</a:t>
            </a:fld>
            <a:endParaRPr lang="en-US"/>
          </a:p>
        </p:txBody>
      </p:sp>
    </p:spTree>
    <p:extLst>
      <p:ext uri="{BB962C8B-B14F-4D97-AF65-F5344CB8AC3E}">
        <p14:creationId xmlns:p14="http://schemas.microsoft.com/office/powerpoint/2010/main" val="142459116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could </a:t>
            </a:r>
          </a:p>
        </p:txBody>
      </p:sp>
      <p:sp>
        <p:nvSpPr>
          <p:cNvPr id="4" name="Slide Number Placeholder 3"/>
          <p:cNvSpPr>
            <a:spLocks noGrp="1"/>
          </p:cNvSpPr>
          <p:nvPr>
            <p:ph type="sldNum" sz="quarter" idx="5"/>
          </p:nvPr>
        </p:nvSpPr>
        <p:spPr/>
        <p:txBody>
          <a:bodyPr/>
          <a:lstStyle/>
          <a:p>
            <a:fld id="{841EF36A-4186-2643-B0EB-B06B50C1DAA3}" type="slidenum">
              <a:rPr lang="en-US" smtClean="0"/>
              <a:t>59</a:t>
            </a:fld>
            <a:endParaRPr lang="en-US"/>
          </a:p>
        </p:txBody>
      </p:sp>
    </p:spTree>
    <p:extLst>
      <p:ext uri="{BB962C8B-B14F-4D97-AF65-F5344CB8AC3E}">
        <p14:creationId xmlns:p14="http://schemas.microsoft.com/office/powerpoint/2010/main" val="36874698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Can you think of any examples?</a:t>
            </a:r>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60</a:t>
            </a:fld>
            <a:endParaRPr lang="en-US"/>
          </a:p>
        </p:txBody>
      </p:sp>
    </p:spTree>
    <p:extLst>
      <p:ext uri="{BB962C8B-B14F-4D97-AF65-F5344CB8AC3E}">
        <p14:creationId xmlns:p14="http://schemas.microsoft.com/office/powerpoint/2010/main" val="29957508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priority queues, you have “keys” that represent the priority.</a:t>
            </a:r>
          </a:p>
          <a:p>
            <a:r>
              <a:rPr lang="en-US" dirty="0"/>
              <a:t>Stipulations: need to be able to “go backwards” (i.e., not successor states, but predecessor states), and need to know what the goal is (inappropriate for problems like 8 queens).</a:t>
            </a:r>
          </a:p>
        </p:txBody>
      </p:sp>
      <p:sp>
        <p:nvSpPr>
          <p:cNvPr id="4" name="Slide Number Placeholder 3"/>
          <p:cNvSpPr>
            <a:spLocks noGrp="1"/>
          </p:cNvSpPr>
          <p:nvPr>
            <p:ph type="sldNum" sz="quarter" idx="5"/>
          </p:nvPr>
        </p:nvSpPr>
        <p:spPr/>
        <p:txBody>
          <a:bodyPr/>
          <a:lstStyle/>
          <a:p>
            <a:fld id="{841EF36A-4186-2643-B0EB-B06B50C1DAA3}" type="slidenum">
              <a:rPr lang="en-US" smtClean="0"/>
              <a:t>7</a:t>
            </a:fld>
            <a:endParaRPr lang="en-US"/>
          </a:p>
        </p:txBody>
      </p:sp>
    </p:spTree>
    <p:extLst>
      <p:ext uri="{BB962C8B-B14F-4D97-AF65-F5344CB8AC3E}">
        <p14:creationId xmlns:p14="http://schemas.microsoft.com/office/powerpoint/2010/main" val="47566696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Where again, a heuristic is a measure of “estimated work remaining” – so we can think of it as, in this world, an estimate of the total amount of slides that remain.</a:t>
            </a:r>
          </a:p>
          <a:p>
            <a:endParaRPr lang="en-US" sz="1200" dirty="0"/>
          </a:p>
          <a:p>
            <a:r>
              <a:rPr lang="en-US" sz="1200" dirty="0"/>
              <a:t>Hopefully you are convinced that both of these are admissible.</a:t>
            </a:r>
          </a:p>
          <a:p>
            <a:r>
              <a:rPr lang="en-US" sz="1200" dirty="0"/>
              <a:t>H1 == yes, clearly, each tile out of place HAS to be moved once.</a:t>
            </a:r>
          </a:p>
          <a:p>
            <a:r>
              <a:rPr lang="en-US" sz="1200" dirty="0"/>
              <a:t>H2 == yes, since you can only move one tile at a time, you at LEAST have to move each tile enough times to get it to its goal. (in this world, one of the relaxations is that multiple tiles can live on the same spot).</a:t>
            </a:r>
          </a:p>
          <a:p>
            <a:endParaRPr lang="en-US" sz="1200" dirty="0"/>
          </a:p>
          <a:p>
            <a:r>
              <a:rPr lang="en-US" sz="1200" dirty="0"/>
              <a:t>(The book also just tells us that the *actual* solution length to this is 26)</a:t>
            </a:r>
          </a:p>
          <a:p>
            <a:endParaRPr lang="en-US" sz="1200" dirty="0"/>
          </a:p>
          <a:p>
            <a:r>
              <a:rPr lang="en-US" sz="1200" dirty="0"/>
              <a:t>Between these two, h2 is the “price is right” style – It is bigger without going over. It is “more accurate.”</a:t>
            </a:r>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61</a:t>
            </a:fld>
            <a:endParaRPr lang="en-US"/>
          </a:p>
        </p:txBody>
      </p:sp>
    </p:spTree>
    <p:extLst>
      <p:ext uri="{BB962C8B-B14F-4D97-AF65-F5344CB8AC3E}">
        <p14:creationId xmlns:p14="http://schemas.microsoft.com/office/powerpoint/2010/main" val="364040238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We discussed the branching factor before – a measure of the number of children any given state will expand on. Essentially, the less accurate, the more “wrong” nodes you might expand, and thus the higher your branching factor.</a:t>
            </a:r>
          </a:p>
          <a:p>
            <a:endParaRPr lang="en-US" sz="1200" dirty="0"/>
          </a:p>
          <a:p>
            <a:r>
              <a:rPr lang="en-US" sz="1200" dirty="0"/>
              <a:t>That last row, h1 has an effective branching factor of 1.48, and h2 has an effective branching factor of 1.26 – but even though that seems like a small difference, it really adds up! (these numbers were computed by trying to solve the puzzle 100 times with the two different heuristics, and they took the average number of states generated).</a:t>
            </a:r>
          </a:p>
          <a:p>
            <a:endParaRPr lang="en-US" sz="1200" dirty="0"/>
          </a:p>
          <a:p>
            <a:endParaRPr lang="en-US" sz="1200" dirty="0"/>
          </a:p>
          <a:p>
            <a:r>
              <a:rPr lang="en-US" sz="1200" dirty="0"/>
              <a:t>Small changes in the branching factor /heuristic accuracy can make orders of magnitude of difference as the search space expands!</a:t>
            </a:r>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62</a:t>
            </a:fld>
            <a:endParaRPr lang="en-US"/>
          </a:p>
        </p:txBody>
      </p:sp>
    </p:spTree>
    <p:extLst>
      <p:ext uri="{BB962C8B-B14F-4D97-AF65-F5344CB8AC3E}">
        <p14:creationId xmlns:p14="http://schemas.microsoft.com/office/powerpoint/2010/main" val="366563856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Optimality, again refers to the goodness of the solution returned. Optimality means that it returned not just A solution, but the BEST solution (i.e., the shortest path to the goal).</a:t>
            </a:r>
          </a:p>
        </p:txBody>
      </p:sp>
      <p:sp>
        <p:nvSpPr>
          <p:cNvPr id="4" name="Slide Number Placeholder 3"/>
          <p:cNvSpPr>
            <a:spLocks noGrp="1"/>
          </p:cNvSpPr>
          <p:nvPr>
            <p:ph type="sldNum" sz="quarter" idx="5"/>
          </p:nvPr>
        </p:nvSpPr>
        <p:spPr/>
        <p:txBody>
          <a:bodyPr/>
          <a:lstStyle/>
          <a:p>
            <a:fld id="{841EF36A-4186-2643-B0EB-B06B50C1DAA3}" type="slidenum">
              <a:rPr lang="en-US" smtClean="0"/>
              <a:t>63</a:t>
            </a:fld>
            <a:endParaRPr lang="en-US"/>
          </a:p>
        </p:txBody>
      </p:sp>
    </p:spTree>
    <p:extLst>
      <p:ext uri="{BB962C8B-B14F-4D97-AF65-F5344CB8AC3E}">
        <p14:creationId xmlns:p14="http://schemas.microsoft.com/office/powerpoint/2010/main" val="84984797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 A*, specifically implementing it using the heuristic and the “work done so far” to reach that node as the key.</a:t>
            </a:r>
          </a:p>
        </p:txBody>
      </p:sp>
      <p:sp>
        <p:nvSpPr>
          <p:cNvPr id="4" name="Slide Number Placeholder 3"/>
          <p:cNvSpPr>
            <a:spLocks noGrp="1"/>
          </p:cNvSpPr>
          <p:nvPr>
            <p:ph type="sldNum" sz="quarter" idx="5"/>
          </p:nvPr>
        </p:nvSpPr>
        <p:spPr/>
        <p:txBody>
          <a:bodyPr/>
          <a:lstStyle/>
          <a:p>
            <a:fld id="{841EF36A-4186-2643-B0EB-B06B50C1DAA3}" type="slidenum">
              <a:rPr lang="en-US" smtClean="0"/>
              <a:t>64</a:t>
            </a:fld>
            <a:endParaRPr lang="en-US"/>
          </a:p>
        </p:txBody>
      </p:sp>
    </p:spTree>
    <p:extLst>
      <p:ext uri="{BB962C8B-B14F-4D97-AF65-F5344CB8AC3E}">
        <p14:creationId xmlns:p14="http://schemas.microsoft.com/office/powerpoint/2010/main" val="338430342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65</a:t>
            </a:fld>
            <a:endParaRPr lang="en-US"/>
          </a:p>
        </p:txBody>
      </p:sp>
    </p:spTree>
    <p:extLst>
      <p:ext uri="{BB962C8B-B14F-4D97-AF65-F5344CB8AC3E}">
        <p14:creationId xmlns:p14="http://schemas.microsoft.com/office/powerpoint/2010/main" val="270669038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66</a:t>
            </a:fld>
            <a:endParaRPr lang="en-US"/>
          </a:p>
        </p:txBody>
      </p:sp>
    </p:spTree>
    <p:extLst>
      <p:ext uri="{BB962C8B-B14F-4D97-AF65-F5344CB8AC3E}">
        <p14:creationId xmlns:p14="http://schemas.microsoft.com/office/powerpoint/2010/main" val="223552635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67</a:t>
            </a:fld>
            <a:endParaRPr lang="en-US"/>
          </a:p>
        </p:txBody>
      </p:sp>
    </p:spTree>
    <p:extLst>
      <p:ext uri="{BB962C8B-B14F-4D97-AF65-F5344CB8AC3E}">
        <p14:creationId xmlns:p14="http://schemas.microsoft.com/office/powerpoint/2010/main" val="220488584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68</a:t>
            </a:fld>
            <a:endParaRPr lang="en-US"/>
          </a:p>
        </p:txBody>
      </p:sp>
    </p:spTree>
    <p:extLst>
      <p:ext uri="{BB962C8B-B14F-4D97-AF65-F5344CB8AC3E}">
        <p14:creationId xmlns:p14="http://schemas.microsoft.com/office/powerpoint/2010/main" val="7144303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this is “simplified memory bounded A*”</a:t>
            </a:r>
          </a:p>
          <a:p>
            <a:endParaRPr lang="en-US" dirty="0"/>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69</a:t>
            </a:fld>
            <a:endParaRPr lang="en-US"/>
          </a:p>
        </p:txBody>
      </p:sp>
    </p:spTree>
    <p:extLst>
      <p:ext uri="{BB962C8B-B14F-4D97-AF65-F5344CB8AC3E}">
        <p14:creationId xmlns:p14="http://schemas.microsoft.com/office/powerpoint/2010/main" val="162003706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this is “simplified memory bounded A*”</a:t>
            </a:r>
          </a:p>
          <a:p>
            <a:endParaRPr lang="en-US" dirty="0"/>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70</a:t>
            </a:fld>
            <a:endParaRPr lang="en-US"/>
          </a:p>
        </p:txBody>
      </p:sp>
    </p:spTree>
    <p:extLst>
      <p:ext uri="{BB962C8B-B14F-4D97-AF65-F5344CB8AC3E}">
        <p14:creationId xmlns:p14="http://schemas.microsoft.com/office/powerpoint/2010/main" val="961434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talked about iterative deepening search!</a:t>
            </a:r>
          </a:p>
          <a:p>
            <a:r>
              <a:rPr lang="en-US" dirty="0"/>
              <a:t>Basically, depth first search, but slowly extending the depth limit by one each iteration, until either you find a solution, or you give up because d is too large!</a:t>
            </a:r>
          </a:p>
          <a:p>
            <a:r>
              <a:rPr lang="en-US" dirty="0"/>
              <a:t>This is good for a few reasons – if a shallow solution exists, it helps us find it pretty quickly because we don’t waste time going down potentially very long, wrong paths. In Chess, several of the bots use this technique to only look a couple moves ahead -- </a:t>
            </a:r>
          </a:p>
        </p:txBody>
      </p:sp>
      <p:sp>
        <p:nvSpPr>
          <p:cNvPr id="4" name="Slide Number Placeholder 3"/>
          <p:cNvSpPr>
            <a:spLocks noGrp="1"/>
          </p:cNvSpPr>
          <p:nvPr>
            <p:ph type="sldNum" sz="quarter" idx="5"/>
          </p:nvPr>
        </p:nvSpPr>
        <p:spPr/>
        <p:txBody>
          <a:bodyPr/>
          <a:lstStyle/>
          <a:p>
            <a:fld id="{841EF36A-4186-2643-B0EB-B06B50C1DAA3}" type="slidenum">
              <a:rPr lang="en-US" smtClean="0"/>
              <a:t>8</a:t>
            </a:fld>
            <a:endParaRPr lang="en-US"/>
          </a:p>
        </p:txBody>
      </p:sp>
    </p:spTree>
    <p:extLst>
      <p:ext uri="{BB962C8B-B14F-4D97-AF65-F5344CB8AC3E}">
        <p14:creationId xmlns:p14="http://schemas.microsoft.com/office/powerpoint/2010/main" val="2536537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how search, in general, is a way to peer into the future, but uninformed search does this by largely only considering the past.</a:t>
            </a:r>
          </a:p>
          <a:p>
            <a:endParaRPr lang="en-US" dirty="0"/>
          </a:p>
          <a:p>
            <a:r>
              <a:rPr lang="en-US" dirty="0"/>
              <a:t>Informed search, however, relies on having an estimation of the future, namely “the future work that remains to be done.” In informed search algorithms, nodes are expanded based on two criteria: how hard it is to get to that node from the initial state, and how hard it is to get to the goal FROM this node we are considering expanding.</a:t>
            </a:r>
          </a:p>
          <a:p>
            <a:endParaRPr lang="en-US" dirty="0"/>
          </a:p>
          <a:p>
            <a:r>
              <a:rPr lang="en-US" dirty="0"/>
              <a:t>You often won’t know exactly how much work remains to be done, but we’ll soon see that frequently we can come up with an estimate for it. And that estimate is known as a heuristic.</a:t>
            </a:r>
          </a:p>
        </p:txBody>
      </p:sp>
      <p:sp>
        <p:nvSpPr>
          <p:cNvPr id="4" name="Slide Number Placeholder 3"/>
          <p:cNvSpPr>
            <a:spLocks noGrp="1"/>
          </p:cNvSpPr>
          <p:nvPr>
            <p:ph type="sldNum" sz="quarter" idx="5"/>
          </p:nvPr>
        </p:nvSpPr>
        <p:spPr/>
        <p:txBody>
          <a:bodyPr/>
          <a:lstStyle/>
          <a:p>
            <a:fld id="{841EF36A-4186-2643-B0EB-B06B50C1DAA3}" type="slidenum">
              <a:rPr lang="en-US" smtClean="0"/>
              <a:t>9</a:t>
            </a:fld>
            <a:endParaRPr lang="en-US"/>
          </a:p>
        </p:txBody>
      </p:sp>
    </p:spTree>
    <p:extLst>
      <p:ext uri="{BB962C8B-B14F-4D97-AF65-F5344CB8AC3E}">
        <p14:creationId xmlns:p14="http://schemas.microsoft.com/office/powerpoint/2010/main" val="76346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how search, in general, is a way to peer into the future, but uninformed search does this by largely only considering the past.</a:t>
            </a:r>
          </a:p>
          <a:p>
            <a:endParaRPr lang="en-US" dirty="0"/>
          </a:p>
          <a:p>
            <a:r>
              <a:rPr lang="en-US" dirty="0"/>
              <a:t>Informed search, however, relies on having an estimation of the future, namely “the future work that remains to be done.” In informed search algorithms, nodes are expanded based on two criteria: how hard it is to get to that node from the initial state, and how hard it is to get to the goal FROM this node we are considering expanding.</a:t>
            </a:r>
          </a:p>
          <a:p>
            <a:endParaRPr lang="en-US" dirty="0"/>
          </a:p>
          <a:p>
            <a:r>
              <a:rPr lang="en-US" dirty="0"/>
              <a:t>You often won’t know exactly how much work remains to be done, but we’ll soon see that frequently we can come up with an estimate for it. And that estimate is known as a heuristic.</a:t>
            </a:r>
          </a:p>
        </p:txBody>
      </p:sp>
      <p:sp>
        <p:nvSpPr>
          <p:cNvPr id="4" name="Slide Number Placeholder 3"/>
          <p:cNvSpPr>
            <a:spLocks noGrp="1"/>
          </p:cNvSpPr>
          <p:nvPr>
            <p:ph type="sldNum" sz="quarter" idx="5"/>
          </p:nvPr>
        </p:nvSpPr>
        <p:spPr/>
        <p:txBody>
          <a:bodyPr/>
          <a:lstStyle/>
          <a:p>
            <a:fld id="{841EF36A-4186-2643-B0EB-B06B50C1DAA3}" type="slidenum">
              <a:rPr lang="en-US" smtClean="0"/>
              <a:t>10</a:t>
            </a:fld>
            <a:endParaRPr lang="en-US"/>
          </a:p>
        </p:txBody>
      </p:sp>
    </p:spTree>
    <p:extLst>
      <p:ext uri="{BB962C8B-B14F-4D97-AF65-F5344CB8AC3E}">
        <p14:creationId xmlns:p14="http://schemas.microsoft.com/office/powerpoint/2010/main" val="1792191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1/31/23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52746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483445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82710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68611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1/31/23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44577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1/31/23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71654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1/31/23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4151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1/31/23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09429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1/31/23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5859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1/31/23</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628220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1/31/23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81066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1/31/23</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012338615"/>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2"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90000"/>
        </a:lnSpc>
        <a:spcBef>
          <a:spcPct val="0"/>
        </a:spcBef>
        <a:buNone/>
        <a:defRPr lang="en-US" sz="3600"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D15B41-B6AD-444C-8907-B3B61F9F264B}"/>
              </a:ext>
            </a:extLst>
          </p:cNvPr>
          <p:cNvPicPr>
            <a:picLocks noChangeAspect="1"/>
          </p:cNvPicPr>
          <p:nvPr/>
        </p:nvPicPr>
        <p:blipFill rotWithShape="1">
          <a:blip r:embed="rId2">
            <a:alphaModFix amt="90000"/>
          </a:blip>
          <a:srcRect/>
          <a:stretch/>
        </p:blipFill>
        <p:spPr>
          <a:xfrm>
            <a:off x="1" y="10"/>
            <a:ext cx="12191999" cy="6857989"/>
          </a:xfrm>
          <a:prstGeom prst="rect">
            <a:avLst/>
          </a:prstGeom>
        </p:spPr>
      </p:pic>
      <p:sp>
        <p:nvSpPr>
          <p:cNvPr id="9" name="Rectangle 8">
            <a:extLst>
              <a:ext uri="{FF2B5EF4-FFF2-40B4-BE49-F238E27FC236}">
                <a16:creationId xmlns:a16="http://schemas.microsoft.com/office/drawing/2014/main" id="{DB4A12B6-EF0D-43E8-8C17-4FAD4D276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lumMod val="85000"/>
              <a:lumOff val="15000"/>
              <a:alpha val="93000"/>
            </a:schemeClr>
          </a:solidFill>
          <a:ln w="6350" cap="flat" cmpd="sng" algn="ctr">
            <a:noFill/>
            <a:prstDash val="solid"/>
          </a:ln>
          <a:effectLst>
            <a:softEdge rad="0"/>
          </a:effectLst>
        </p:spPr>
      </p:sp>
      <p:sp>
        <p:nvSpPr>
          <p:cNvPr id="11" name="Rectangle 10">
            <a:extLst>
              <a:ext uri="{FF2B5EF4-FFF2-40B4-BE49-F238E27FC236}">
                <a16:creationId xmlns:a16="http://schemas.microsoft.com/office/drawing/2014/main" id="{AE107525-0C02-447F-8A3F-553320A72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2"/>
            </a:solidFill>
            <a:prstDash val="solid"/>
            <a:miter lim="800000"/>
          </a:ln>
          <a:effectLst/>
        </p:spPr>
      </p:sp>
      <p:sp>
        <p:nvSpPr>
          <p:cNvPr id="2" name="Title 1">
            <a:extLst>
              <a:ext uri="{FF2B5EF4-FFF2-40B4-BE49-F238E27FC236}">
                <a16:creationId xmlns:a16="http://schemas.microsoft.com/office/drawing/2014/main" id="{8B4B5EA3-BBDC-9F43-ACD5-E0327B792E89}"/>
              </a:ext>
            </a:extLst>
          </p:cNvPr>
          <p:cNvSpPr>
            <a:spLocks noGrp="1"/>
          </p:cNvSpPr>
          <p:nvPr>
            <p:ph type="ctrTitle"/>
          </p:nvPr>
        </p:nvSpPr>
        <p:spPr>
          <a:xfrm>
            <a:off x="1629103" y="2244830"/>
            <a:ext cx="8933796" cy="2437232"/>
          </a:xfrm>
        </p:spPr>
        <p:txBody>
          <a:bodyPr>
            <a:normAutofit fontScale="90000"/>
          </a:bodyPr>
          <a:lstStyle/>
          <a:p>
            <a:r>
              <a:rPr lang="en-US" dirty="0"/>
              <a:t>Introduction to AI, Spring 2023</a:t>
            </a:r>
            <a:br>
              <a:rPr lang="en-US" dirty="0"/>
            </a:br>
            <a:br>
              <a:rPr lang="en-US" dirty="0"/>
            </a:br>
            <a:r>
              <a:rPr lang="en-US" dirty="0"/>
              <a:t>Informed Search</a:t>
            </a:r>
          </a:p>
        </p:txBody>
      </p:sp>
      <p:sp>
        <p:nvSpPr>
          <p:cNvPr id="3" name="Subtitle 2">
            <a:extLst>
              <a:ext uri="{FF2B5EF4-FFF2-40B4-BE49-F238E27FC236}">
                <a16:creationId xmlns:a16="http://schemas.microsoft.com/office/drawing/2014/main" id="{A3448ADF-39AC-5C44-BD97-E80101347D0E}"/>
              </a:ext>
            </a:extLst>
          </p:cNvPr>
          <p:cNvSpPr>
            <a:spLocks noGrp="1"/>
          </p:cNvSpPr>
          <p:nvPr>
            <p:ph type="subTitle" idx="1"/>
          </p:nvPr>
        </p:nvSpPr>
        <p:spPr>
          <a:xfrm>
            <a:off x="1629101" y="4682062"/>
            <a:ext cx="8936846" cy="457201"/>
          </a:xfrm>
        </p:spPr>
        <p:txBody>
          <a:bodyPr>
            <a:normAutofit/>
          </a:bodyPr>
          <a:lstStyle/>
          <a:p>
            <a:endParaRPr lang="en-US"/>
          </a:p>
        </p:txBody>
      </p:sp>
      <p:sp>
        <p:nvSpPr>
          <p:cNvPr id="13" name="Rectangle 12">
            <a:extLst>
              <a:ext uri="{FF2B5EF4-FFF2-40B4-BE49-F238E27FC236}">
                <a16:creationId xmlns:a16="http://schemas.microsoft.com/office/drawing/2014/main" id="{AB7A42E3-05D8-4A0B-9D4E-20EF581E5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6EE9A54B-189D-4645-8254-FDC4210EC6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11CE48F-D5E4-4520-AF1E-8F85CFBDA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448851-39AD-4943-BF9C-C50704E083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6698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15623"/>
            <a:ext cx="10058400" cy="1371600"/>
          </a:xfrm>
        </p:spPr>
        <p:txBody>
          <a:bodyPr/>
          <a:lstStyle/>
          <a:p>
            <a:r>
              <a:rPr lang="en-US" dirty="0"/>
              <a:t>Uninformed Search vs. 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79174" y="855118"/>
            <a:ext cx="10058400" cy="3849624"/>
          </a:xfrm>
        </p:spPr>
        <p:txBody>
          <a:bodyPr>
            <a:normAutofit/>
          </a:bodyPr>
          <a:lstStyle/>
          <a:p>
            <a:r>
              <a:rPr lang="en-US" sz="1900" dirty="0"/>
              <a:t>Informed search isn’t necessarily going to produce a DIFFERENT answer.</a:t>
            </a:r>
          </a:p>
          <a:p>
            <a:r>
              <a:rPr lang="en-US" sz="1900" dirty="0"/>
              <a:t>It’s just possible/likely that it will find the *same* correct answer *more efficiently*</a:t>
            </a:r>
            <a:endParaRPr lang="en-US" sz="17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39" name="Group 38">
            <a:extLst>
              <a:ext uri="{FF2B5EF4-FFF2-40B4-BE49-F238E27FC236}">
                <a16:creationId xmlns:a16="http://schemas.microsoft.com/office/drawing/2014/main" id="{29A1F2A3-07BF-482A-B16F-D1E9FB87BAAE}"/>
              </a:ext>
            </a:extLst>
          </p:cNvPr>
          <p:cNvGrpSpPr/>
          <p:nvPr/>
        </p:nvGrpSpPr>
        <p:grpSpPr>
          <a:xfrm>
            <a:off x="5646471" y="1956724"/>
            <a:ext cx="6349485" cy="4955643"/>
            <a:chOff x="4901465" y="389402"/>
            <a:chExt cx="6349485" cy="4955643"/>
          </a:xfrm>
        </p:grpSpPr>
        <p:cxnSp>
          <p:nvCxnSpPr>
            <p:cNvPr id="5" name="Straight Arrow Connector 4">
              <a:extLst>
                <a:ext uri="{FF2B5EF4-FFF2-40B4-BE49-F238E27FC236}">
                  <a16:creationId xmlns:a16="http://schemas.microsoft.com/office/drawing/2014/main" id="{3BDFE8F6-C9ED-42F6-AAB2-82F7048DFB7A}"/>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79E8DAB8-3BB4-4006-8B95-124CD74C9C14}"/>
                </a:ext>
              </a:extLst>
            </p:cNvPr>
            <p:cNvSpPr/>
            <p:nvPr/>
          </p:nvSpPr>
          <p:spPr>
            <a:xfrm>
              <a:off x="8494819" y="132445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7" name="Oval 6">
              <a:extLst>
                <a:ext uri="{FF2B5EF4-FFF2-40B4-BE49-F238E27FC236}">
                  <a16:creationId xmlns:a16="http://schemas.microsoft.com/office/drawing/2014/main" id="{F6F07DB0-F027-43A6-A189-BD0F205D0FAD}"/>
                </a:ext>
              </a:extLst>
            </p:cNvPr>
            <p:cNvSpPr/>
            <p:nvPr/>
          </p:nvSpPr>
          <p:spPr>
            <a:xfrm>
              <a:off x="10682540" y="131866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8" name="Straight Arrow Connector 7">
              <a:extLst>
                <a:ext uri="{FF2B5EF4-FFF2-40B4-BE49-F238E27FC236}">
                  <a16:creationId xmlns:a16="http://schemas.microsoft.com/office/drawing/2014/main" id="{0015C6DD-70CF-480C-A2AC-59E8F34C16B3}"/>
                </a:ext>
              </a:extLst>
            </p:cNvPr>
            <p:cNvCxnSpPr>
              <a:cxnSpLocks/>
              <a:stCxn id="25" idx="4"/>
              <a:endCxn id="6" idx="0"/>
            </p:cNvCxnSpPr>
            <p:nvPr/>
          </p:nvCxnSpPr>
          <p:spPr>
            <a:xfrm flipH="1">
              <a:off x="8779024" y="926532"/>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3B272BCB-B1A7-4711-8706-6DE5CF3BD15D}"/>
                </a:ext>
              </a:extLst>
            </p:cNvPr>
            <p:cNvCxnSpPr>
              <a:cxnSpLocks/>
              <a:stCxn id="25" idx="4"/>
              <a:endCxn id="7" idx="0"/>
            </p:cNvCxnSpPr>
            <p:nvPr/>
          </p:nvCxnSpPr>
          <p:spPr>
            <a:xfrm>
              <a:off x="8783610" y="926532"/>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FE49F3E2-1BC8-4E1E-9311-18949973E17A}"/>
                </a:ext>
              </a:extLst>
            </p:cNvPr>
            <p:cNvSpPr/>
            <p:nvPr/>
          </p:nvSpPr>
          <p:spPr>
            <a:xfrm>
              <a:off x="7345088" y="220470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5" name="Straight Arrow Connector 14">
              <a:extLst>
                <a:ext uri="{FF2B5EF4-FFF2-40B4-BE49-F238E27FC236}">
                  <a16:creationId xmlns:a16="http://schemas.microsoft.com/office/drawing/2014/main" id="{26754AA3-17A8-4D2E-8A82-CAC8CAFEEF96}"/>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6D7A3545-6ADE-49B6-A8DE-692BE5E3F20F}"/>
                </a:ext>
              </a:extLst>
            </p:cNvPr>
            <p:cNvSpPr/>
            <p:nvPr/>
          </p:nvSpPr>
          <p:spPr>
            <a:xfrm>
              <a:off x="4901465" y="308835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grpSp>
          <p:nvGrpSpPr>
            <p:cNvPr id="23" name="Group 22">
              <a:extLst>
                <a:ext uri="{FF2B5EF4-FFF2-40B4-BE49-F238E27FC236}">
                  <a16:creationId xmlns:a16="http://schemas.microsoft.com/office/drawing/2014/main" id="{4645FBE3-9D30-434F-8A4A-D7805F79FF6C}"/>
                </a:ext>
              </a:extLst>
            </p:cNvPr>
            <p:cNvGrpSpPr/>
            <p:nvPr/>
          </p:nvGrpSpPr>
          <p:grpSpPr>
            <a:xfrm>
              <a:off x="5775005" y="389402"/>
              <a:ext cx="3292810" cy="4453897"/>
              <a:chOff x="5775005" y="389402"/>
              <a:chExt cx="3292810" cy="4453897"/>
            </a:xfrm>
          </p:grpSpPr>
          <p:cxnSp>
            <p:nvCxnSpPr>
              <p:cNvPr id="24" name="Straight Arrow Connector 23">
                <a:extLst>
                  <a:ext uri="{FF2B5EF4-FFF2-40B4-BE49-F238E27FC236}">
                    <a16:creationId xmlns:a16="http://schemas.microsoft.com/office/drawing/2014/main" id="{6A8B6D76-D521-4545-8327-6E465860CBB2}"/>
                  </a:ext>
                </a:extLst>
              </p:cNvPr>
              <p:cNvCxnSpPr/>
              <p:nvPr/>
            </p:nvCxnSpPr>
            <p:spPr>
              <a:xfrm flipH="1">
                <a:off x="6202284" y="1847950"/>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F5DFF3FB-52B7-4282-A34D-8AC24E6614F4}"/>
                  </a:ext>
                </a:extLst>
              </p:cNvPr>
              <p:cNvSpPr/>
              <p:nvPr/>
            </p:nvSpPr>
            <p:spPr>
              <a:xfrm>
                <a:off x="8499405" y="389402"/>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26" name="Oval 25">
                <a:extLst>
                  <a:ext uri="{FF2B5EF4-FFF2-40B4-BE49-F238E27FC236}">
                    <a16:creationId xmlns:a16="http://schemas.microsoft.com/office/drawing/2014/main" id="{ABBA0AAC-3FD2-443A-A200-232729189C26}"/>
                  </a:ext>
                </a:extLst>
              </p:cNvPr>
              <p:cNvSpPr/>
              <p:nvPr/>
            </p:nvSpPr>
            <p:spPr>
              <a:xfrm>
                <a:off x="6689758" y="1318666"/>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27" name="Straight Arrow Connector 26">
                <a:extLst>
                  <a:ext uri="{FF2B5EF4-FFF2-40B4-BE49-F238E27FC236}">
                    <a16:creationId xmlns:a16="http://schemas.microsoft.com/office/drawing/2014/main" id="{483A0278-0FF9-4162-834B-F99DABF83B9B}"/>
                  </a:ext>
                </a:extLst>
              </p:cNvPr>
              <p:cNvCxnSpPr>
                <a:stCxn id="25" idx="4"/>
                <a:endCxn id="26" idx="0"/>
              </p:cNvCxnSpPr>
              <p:nvPr/>
            </p:nvCxnSpPr>
            <p:spPr>
              <a:xfrm flipH="1">
                <a:off x="6973963" y="926532"/>
                <a:ext cx="1809647"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CEC22E35-4CA0-4E6A-B142-437ADF70319F}"/>
                  </a:ext>
                </a:extLst>
              </p:cNvPr>
              <p:cNvSpPr/>
              <p:nvPr/>
            </p:nvSpPr>
            <p:spPr>
              <a:xfrm>
                <a:off x="5775005" y="2204700"/>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29" name="Straight Arrow Connector 28">
                <a:extLst>
                  <a:ext uri="{FF2B5EF4-FFF2-40B4-BE49-F238E27FC236}">
                    <a16:creationId xmlns:a16="http://schemas.microsoft.com/office/drawing/2014/main" id="{AD620E4C-57DF-4AAA-B4A6-72B0A3D272F0}"/>
                  </a:ext>
                </a:extLst>
              </p:cNvPr>
              <p:cNvCxnSpPr>
                <a:cxnSpLocks/>
              </p:cNvCxnSpPr>
              <p:nvPr/>
            </p:nvCxnSpPr>
            <p:spPr>
              <a:xfrm>
                <a:off x="6025998" y="2745285"/>
                <a:ext cx="71725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CF6A7E7C-ADC2-4986-8A5E-383C5340DA5B}"/>
                  </a:ext>
                </a:extLst>
              </p:cNvPr>
              <p:cNvSpPr/>
              <p:nvPr/>
            </p:nvSpPr>
            <p:spPr>
              <a:xfrm>
                <a:off x="6471548" y="3088355"/>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31" name="Straight Arrow Connector 30">
                <a:extLst>
                  <a:ext uri="{FF2B5EF4-FFF2-40B4-BE49-F238E27FC236}">
                    <a16:creationId xmlns:a16="http://schemas.microsoft.com/office/drawing/2014/main" id="{24CB6CA3-B21C-4F29-8348-338ADD6F9D48}"/>
                  </a:ext>
                </a:extLst>
              </p:cNvPr>
              <p:cNvCxnSpPr>
                <a:cxnSpLocks/>
                <a:endCxn id="32" idx="0"/>
              </p:cNvCxnSpPr>
              <p:nvPr/>
            </p:nvCxnSpPr>
            <p:spPr>
              <a:xfrm flipH="1">
                <a:off x="6755753" y="3591160"/>
                <a:ext cx="4586" cy="33732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6516A0F7-E048-4049-AC82-1B7D110E3146}"/>
                  </a:ext>
                </a:extLst>
              </p:cNvPr>
              <p:cNvSpPr/>
              <p:nvPr/>
            </p:nvSpPr>
            <p:spPr>
              <a:xfrm>
                <a:off x="6471548" y="3928484"/>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33" name="Straight Arrow Connector 32">
                <a:extLst>
                  <a:ext uri="{FF2B5EF4-FFF2-40B4-BE49-F238E27FC236}">
                    <a16:creationId xmlns:a16="http://schemas.microsoft.com/office/drawing/2014/main" id="{B89D06B7-5E24-4B43-9CD0-C9583D84AEEF}"/>
                  </a:ext>
                </a:extLst>
              </p:cNvPr>
              <p:cNvCxnSpPr/>
              <p:nvPr/>
            </p:nvCxnSpPr>
            <p:spPr>
              <a:xfrm flipH="1">
                <a:off x="6049554" y="4451165"/>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4" name="Straight Arrow Connector 33">
              <a:extLst>
                <a:ext uri="{FF2B5EF4-FFF2-40B4-BE49-F238E27FC236}">
                  <a16:creationId xmlns:a16="http://schemas.microsoft.com/office/drawing/2014/main" id="{450A010C-BA56-4F75-8BBC-DD546A21188E}"/>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EE271D30-CDE4-48D4-A516-716B163FB3A1}"/>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36" name="Oval 35">
              <a:extLst>
                <a:ext uri="{FF2B5EF4-FFF2-40B4-BE49-F238E27FC236}">
                  <a16:creationId xmlns:a16="http://schemas.microsoft.com/office/drawing/2014/main" id="{CB8499C0-5455-4069-9ABB-7EEC531A3F7E}"/>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grpSp>
      <p:sp>
        <p:nvSpPr>
          <p:cNvPr id="40" name="Rectangle 39">
            <a:extLst>
              <a:ext uri="{FF2B5EF4-FFF2-40B4-BE49-F238E27FC236}">
                <a16:creationId xmlns:a16="http://schemas.microsoft.com/office/drawing/2014/main" id="{0DF3D48A-1BA8-46C8-B784-1CC238A40474}"/>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1" name="Content Placeholder 2">
            <a:extLst>
              <a:ext uri="{FF2B5EF4-FFF2-40B4-BE49-F238E27FC236}">
                <a16:creationId xmlns:a16="http://schemas.microsoft.com/office/drawing/2014/main" id="{4442FBCD-AAAB-4E98-9DF6-0C518F3A1AE4}"/>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42" name="Rectangle 41">
            <a:extLst>
              <a:ext uri="{FF2B5EF4-FFF2-40B4-BE49-F238E27FC236}">
                <a16:creationId xmlns:a16="http://schemas.microsoft.com/office/drawing/2014/main" id="{9C641F61-D825-4BBB-96AD-68E7288697B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3" name="Content Placeholder 2">
            <a:extLst>
              <a:ext uri="{FF2B5EF4-FFF2-40B4-BE49-F238E27FC236}">
                <a16:creationId xmlns:a16="http://schemas.microsoft.com/office/drawing/2014/main" id="{A8C585F7-CD97-4465-A2C7-A3637422B32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grpSp>
        <p:nvGrpSpPr>
          <p:cNvPr id="44" name="Group 43">
            <a:extLst>
              <a:ext uri="{FF2B5EF4-FFF2-40B4-BE49-F238E27FC236}">
                <a16:creationId xmlns:a16="http://schemas.microsoft.com/office/drawing/2014/main" id="{798E91D5-4141-4833-9FCD-E0147B5CC196}"/>
              </a:ext>
            </a:extLst>
          </p:cNvPr>
          <p:cNvGrpSpPr/>
          <p:nvPr/>
        </p:nvGrpSpPr>
        <p:grpSpPr>
          <a:xfrm>
            <a:off x="628650" y="2033226"/>
            <a:ext cx="3622074" cy="3547972"/>
            <a:chOff x="889907" y="2212520"/>
            <a:chExt cx="2939145" cy="2939144"/>
          </a:xfrm>
        </p:grpSpPr>
        <p:sp>
          <p:nvSpPr>
            <p:cNvPr id="45" name="Rectangle 44">
              <a:extLst>
                <a:ext uri="{FF2B5EF4-FFF2-40B4-BE49-F238E27FC236}">
                  <a16:creationId xmlns:a16="http://schemas.microsoft.com/office/drawing/2014/main" id="{7C6947A7-FA89-4B44-A402-B4A41A24F52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6" name="Rectangle 45">
              <a:extLst>
                <a:ext uri="{FF2B5EF4-FFF2-40B4-BE49-F238E27FC236}">
                  <a16:creationId xmlns:a16="http://schemas.microsoft.com/office/drawing/2014/main" id="{9F6A283D-82E6-4180-8220-108226524BE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47" name="Rectangle 46">
              <a:extLst>
                <a:ext uri="{FF2B5EF4-FFF2-40B4-BE49-F238E27FC236}">
                  <a16:creationId xmlns:a16="http://schemas.microsoft.com/office/drawing/2014/main" id="{BAAC6C26-F248-4755-BBB9-31350D8DFAD5}"/>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48" name="Rectangle 47">
              <a:extLst>
                <a:ext uri="{FF2B5EF4-FFF2-40B4-BE49-F238E27FC236}">
                  <a16:creationId xmlns:a16="http://schemas.microsoft.com/office/drawing/2014/main" id="{C8C38225-5D9B-40CF-9C2B-8A0226BED4A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49" name="Rectangle 48">
              <a:extLst>
                <a:ext uri="{FF2B5EF4-FFF2-40B4-BE49-F238E27FC236}">
                  <a16:creationId xmlns:a16="http://schemas.microsoft.com/office/drawing/2014/main" id="{0643D38B-CC7D-4774-86C0-4AF5E67D1F4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0" name="Rectangle 49">
              <a:extLst>
                <a:ext uri="{FF2B5EF4-FFF2-40B4-BE49-F238E27FC236}">
                  <a16:creationId xmlns:a16="http://schemas.microsoft.com/office/drawing/2014/main" id="{0A91F46B-FDA2-45F1-9361-7D9DDE9333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1" name="Rectangle 50">
              <a:extLst>
                <a:ext uri="{FF2B5EF4-FFF2-40B4-BE49-F238E27FC236}">
                  <a16:creationId xmlns:a16="http://schemas.microsoft.com/office/drawing/2014/main" id="{E708AB36-C856-4413-86CB-258D42C9388A}"/>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2" name="Rectangle 51">
              <a:extLst>
                <a:ext uri="{FF2B5EF4-FFF2-40B4-BE49-F238E27FC236}">
                  <a16:creationId xmlns:a16="http://schemas.microsoft.com/office/drawing/2014/main" id="{B0533F15-5698-4B81-AE67-61211D89B67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3" name="Rectangle 52">
              <a:extLst>
                <a:ext uri="{FF2B5EF4-FFF2-40B4-BE49-F238E27FC236}">
                  <a16:creationId xmlns:a16="http://schemas.microsoft.com/office/drawing/2014/main" id="{AC8A5C00-3B90-490C-B959-4F83B92B888D}"/>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4" name="Rectangle 53">
              <a:extLst>
                <a:ext uri="{FF2B5EF4-FFF2-40B4-BE49-F238E27FC236}">
                  <a16:creationId xmlns:a16="http://schemas.microsoft.com/office/drawing/2014/main" id="{A38D431B-72FF-4740-AF2F-200C86050875}"/>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55" name="Rectangle 54">
              <a:extLst>
                <a:ext uri="{FF2B5EF4-FFF2-40B4-BE49-F238E27FC236}">
                  <a16:creationId xmlns:a16="http://schemas.microsoft.com/office/drawing/2014/main" id="{BD4E0358-6BEC-435A-BF7B-1C0A27987C97}"/>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56" name="Rectangle 55">
              <a:extLst>
                <a:ext uri="{FF2B5EF4-FFF2-40B4-BE49-F238E27FC236}">
                  <a16:creationId xmlns:a16="http://schemas.microsoft.com/office/drawing/2014/main" id="{CFCE2B93-9EC3-43F5-9CF4-405834BFBBAF}"/>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7" name="Rectangle 56">
              <a:extLst>
                <a:ext uri="{FF2B5EF4-FFF2-40B4-BE49-F238E27FC236}">
                  <a16:creationId xmlns:a16="http://schemas.microsoft.com/office/drawing/2014/main" id="{A816D70F-E267-4AD8-ACDF-D57930432AE2}"/>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8" name="Rectangle 57">
              <a:extLst>
                <a:ext uri="{FF2B5EF4-FFF2-40B4-BE49-F238E27FC236}">
                  <a16:creationId xmlns:a16="http://schemas.microsoft.com/office/drawing/2014/main" id="{627F4B2E-C07B-4B93-8641-B5954525235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59" name="Rectangle 58">
              <a:extLst>
                <a:ext uri="{FF2B5EF4-FFF2-40B4-BE49-F238E27FC236}">
                  <a16:creationId xmlns:a16="http://schemas.microsoft.com/office/drawing/2014/main" id="{816DD6DE-85FF-446B-91C9-6A0A8C0760A9}"/>
                </a:ext>
              </a:extLst>
            </p:cNvPr>
            <p:cNvSpPr/>
            <p:nvPr/>
          </p:nvSpPr>
          <p:spPr>
            <a:xfrm>
              <a:off x="3241223" y="3976005"/>
              <a:ext cx="587829" cy="587829"/>
            </a:xfrm>
            <a:prstGeom prst="rect">
              <a:avLst/>
            </a:prstGeom>
            <a:solidFill>
              <a:schemeClr val="bg2">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0" name="Rectangle 59">
              <a:extLst>
                <a:ext uri="{FF2B5EF4-FFF2-40B4-BE49-F238E27FC236}">
                  <a16:creationId xmlns:a16="http://schemas.microsoft.com/office/drawing/2014/main" id="{D29838DA-FD51-44F1-9BBC-6B11ED6DEB4C}"/>
                </a:ext>
              </a:extLst>
            </p:cNvPr>
            <p:cNvSpPr/>
            <p:nvPr/>
          </p:nvSpPr>
          <p:spPr>
            <a:xfrm>
              <a:off x="889907" y="4563835"/>
              <a:ext cx="587829" cy="587829"/>
            </a:xfrm>
            <a:prstGeom prst="rect">
              <a:avLst/>
            </a:prstGeom>
            <a:solidFill>
              <a:schemeClr val="tx2">
                <a:lumMod val="20000"/>
                <a:lumOff val="8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1" name="Rectangle 60">
              <a:extLst>
                <a:ext uri="{FF2B5EF4-FFF2-40B4-BE49-F238E27FC236}">
                  <a16:creationId xmlns:a16="http://schemas.microsoft.com/office/drawing/2014/main" id="{E2F8AACD-4D9B-433D-907A-C854B2D5F59E}"/>
                </a:ext>
              </a:extLst>
            </p:cNvPr>
            <p:cNvSpPr/>
            <p:nvPr/>
          </p:nvSpPr>
          <p:spPr>
            <a:xfrm>
              <a:off x="1477736" y="4563835"/>
              <a:ext cx="587829" cy="587829"/>
            </a:xfrm>
            <a:prstGeom prst="rect">
              <a:avLst/>
            </a:prstGeom>
            <a:solidFill>
              <a:schemeClr val="tx2">
                <a:lumMod val="20000"/>
                <a:lumOff val="8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2" name="Rectangle 61">
              <a:extLst>
                <a:ext uri="{FF2B5EF4-FFF2-40B4-BE49-F238E27FC236}">
                  <a16:creationId xmlns:a16="http://schemas.microsoft.com/office/drawing/2014/main" id="{B0607EED-7555-4637-9358-D8B2A5F8787D}"/>
                </a:ext>
              </a:extLst>
            </p:cNvPr>
            <p:cNvSpPr/>
            <p:nvPr/>
          </p:nvSpPr>
          <p:spPr>
            <a:xfrm>
              <a:off x="2065565" y="4563835"/>
              <a:ext cx="587829" cy="587829"/>
            </a:xfrm>
            <a:prstGeom prst="rect">
              <a:avLst/>
            </a:prstGeom>
            <a:solidFill>
              <a:schemeClr val="tx2">
                <a:lumMod val="20000"/>
                <a:lumOff val="8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63" name="Rectangle 62">
              <a:extLst>
                <a:ext uri="{FF2B5EF4-FFF2-40B4-BE49-F238E27FC236}">
                  <a16:creationId xmlns:a16="http://schemas.microsoft.com/office/drawing/2014/main" id="{DC784139-A770-457D-80FC-249140CE881A}"/>
                </a:ext>
              </a:extLst>
            </p:cNvPr>
            <p:cNvSpPr/>
            <p:nvPr/>
          </p:nvSpPr>
          <p:spPr>
            <a:xfrm>
              <a:off x="2653394" y="4563834"/>
              <a:ext cx="587829" cy="587829"/>
            </a:xfrm>
            <a:prstGeom prst="rect">
              <a:avLst/>
            </a:prstGeom>
            <a:solidFill>
              <a:schemeClr val="bg2">
                <a:lumMod val="9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64" name="Rectangle 63">
              <a:extLst>
                <a:ext uri="{FF2B5EF4-FFF2-40B4-BE49-F238E27FC236}">
                  <a16:creationId xmlns:a16="http://schemas.microsoft.com/office/drawing/2014/main" id="{DA6A406B-4179-4DCB-90E4-1C06071B186D}"/>
                </a:ext>
              </a:extLst>
            </p:cNvPr>
            <p:cNvSpPr/>
            <p:nvPr/>
          </p:nvSpPr>
          <p:spPr>
            <a:xfrm>
              <a:off x="3241223" y="4563834"/>
              <a:ext cx="587829" cy="587829"/>
            </a:xfrm>
            <a:prstGeom prst="rect">
              <a:avLst/>
            </a:prstGeom>
            <a:solidFill>
              <a:schemeClr val="tx2">
                <a:lumMod val="20000"/>
                <a:lumOff val="8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65" name="Rectangle 64">
              <a:extLst>
                <a:ext uri="{FF2B5EF4-FFF2-40B4-BE49-F238E27FC236}">
                  <a16:creationId xmlns:a16="http://schemas.microsoft.com/office/drawing/2014/main" id="{1698A7DA-0A35-49A6-8785-6C17DB0FF683}"/>
                </a:ext>
              </a:extLst>
            </p:cNvPr>
            <p:cNvSpPr/>
            <p:nvPr/>
          </p:nvSpPr>
          <p:spPr>
            <a:xfrm>
              <a:off x="1477736"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66" name="Rectangle 65">
              <a:extLst>
                <a:ext uri="{FF2B5EF4-FFF2-40B4-BE49-F238E27FC236}">
                  <a16:creationId xmlns:a16="http://schemas.microsoft.com/office/drawing/2014/main" id="{28C439B0-CA67-478D-8A5E-A4BD91B712E2}"/>
                </a:ext>
              </a:extLst>
            </p:cNvPr>
            <p:cNvSpPr/>
            <p:nvPr/>
          </p:nvSpPr>
          <p:spPr>
            <a:xfrm>
              <a:off x="2065565"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67" name="Rectangle 66">
              <a:extLst>
                <a:ext uri="{FF2B5EF4-FFF2-40B4-BE49-F238E27FC236}">
                  <a16:creationId xmlns:a16="http://schemas.microsoft.com/office/drawing/2014/main" id="{3EC884CD-26B5-4C1D-82F3-DFD365E3B8ED}"/>
                </a:ext>
              </a:extLst>
            </p:cNvPr>
            <p:cNvSpPr/>
            <p:nvPr/>
          </p:nvSpPr>
          <p:spPr>
            <a:xfrm>
              <a:off x="2653394" y="2212520"/>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68" name="Rectangle 67">
              <a:extLst>
                <a:ext uri="{FF2B5EF4-FFF2-40B4-BE49-F238E27FC236}">
                  <a16:creationId xmlns:a16="http://schemas.microsoft.com/office/drawing/2014/main" id="{62E920FC-D640-414E-9BC2-F855E4516B14}"/>
                </a:ext>
              </a:extLst>
            </p:cNvPr>
            <p:cNvSpPr/>
            <p:nvPr/>
          </p:nvSpPr>
          <p:spPr>
            <a:xfrm>
              <a:off x="2653394" y="2800349"/>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69" name="Rectangle 68">
              <a:extLst>
                <a:ext uri="{FF2B5EF4-FFF2-40B4-BE49-F238E27FC236}">
                  <a16:creationId xmlns:a16="http://schemas.microsoft.com/office/drawing/2014/main" id="{69F7654E-CE45-450D-AC65-A36D6DDACADA}"/>
                </a:ext>
              </a:extLst>
            </p:cNvPr>
            <p:cNvSpPr/>
            <p:nvPr/>
          </p:nvSpPr>
          <p:spPr>
            <a:xfrm>
              <a:off x="2653394" y="3388177"/>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grpSp>
      <p:sp>
        <p:nvSpPr>
          <p:cNvPr id="70" name="TextBox 69">
            <a:extLst>
              <a:ext uri="{FF2B5EF4-FFF2-40B4-BE49-F238E27FC236}">
                <a16:creationId xmlns:a16="http://schemas.microsoft.com/office/drawing/2014/main" id="{FBFFBCCC-3504-432B-85A5-5233B07D0AF0}"/>
              </a:ext>
            </a:extLst>
          </p:cNvPr>
          <p:cNvSpPr txBox="1"/>
          <p:nvPr/>
        </p:nvSpPr>
        <p:spPr>
          <a:xfrm>
            <a:off x="9070842" y="5061367"/>
            <a:ext cx="2795380" cy="923330"/>
          </a:xfrm>
          <a:prstGeom prst="rect">
            <a:avLst/>
          </a:prstGeom>
          <a:noFill/>
        </p:spPr>
        <p:txBody>
          <a:bodyPr wrap="square" rtlCol="0">
            <a:spAutoFit/>
          </a:bodyPr>
          <a:lstStyle/>
          <a:p>
            <a:r>
              <a:rPr lang="en-US" dirty="0"/>
              <a:t>Fewer states expanded</a:t>
            </a:r>
          </a:p>
          <a:p>
            <a:r>
              <a:rPr lang="en-US" dirty="0"/>
              <a:t>means the solution is found quicker!</a:t>
            </a:r>
          </a:p>
        </p:txBody>
      </p:sp>
    </p:spTree>
    <p:extLst>
      <p:ext uri="{BB962C8B-B14F-4D97-AF65-F5344CB8AC3E}">
        <p14:creationId xmlns:p14="http://schemas.microsoft.com/office/powerpoint/2010/main" val="3332379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Uninformed Search vs. 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endParaRPr lang="en-US" sz="19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22" name="Group 21">
            <a:extLst>
              <a:ext uri="{FF2B5EF4-FFF2-40B4-BE49-F238E27FC236}">
                <a16:creationId xmlns:a16="http://schemas.microsoft.com/office/drawing/2014/main" id="{CF8F9CFA-3494-4734-A604-F27AA6EACBAF}"/>
              </a:ext>
            </a:extLst>
          </p:cNvPr>
          <p:cNvGrpSpPr/>
          <p:nvPr/>
        </p:nvGrpSpPr>
        <p:grpSpPr>
          <a:xfrm>
            <a:off x="735926" y="85042"/>
            <a:ext cx="4330923" cy="6237034"/>
            <a:chOff x="735926" y="85042"/>
            <a:chExt cx="4330923" cy="6237034"/>
          </a:xfrm>
        </p:grpSpPr>
        <p:pic>
          <p:nvPicPr>
            <p:cNvPr id="6" name="Picture 5">
              <a:extLst>
                <a:ext uri="{FF2B5EF4-FFF2-40B4-BE49-F238E27FC236}">
                  <a16:creationId xmlns:a16="http://schemas.microsoft.com/office/drawing/2014/main" id="{D7C8BFD6-D80F-4871-9546-23B06984E293}"/>
                </a:ext>
              </a:extLst>
            </p:cNvPr>
            <p:cNvPicPr>
              <a:picLocks noChangeAspect="1"/>
            </p:cNvPicPr>
            <p:nvPr/>
          </p:nvPicPr>
          <p:blipFill>
            <a:blip r:embed="rId3"/>
            <a:stretch>
              <a:fillRect/>
            </a:stretch>
          </p:blipFill>
          <p:spPr>
            <a:xfrm>
              <a:off x="735926" y="85042"/>
              <a:ext cx="4330923" cy="5867702"/>
            </a:xfrm>
            <a:prstGeom prst="rect">
              <a:avLst/>
            </a:prstGeom>
          </p:spPr>
        </p:pic>
        <p:sp>
          <p:nvSpPr>
            <p:cNvPr id="7" name="TextBox 6">
              <a:extLst>
                <a:ext uri="{FF2B5EF4-FFF2-40B4-BE49-F238E27FC236}">
                  <a16:creationId xmlns:a16="http://schemas.microsoft.com/office/drawing/2014/main" id="{60D6FEB9-16C3-40E5-8748-CCA628EC7390}"/>
                </a:ext>
              </a:extLst>
            </p:cNvPr>
            <p:cNvSpPr txBox="1"/>
            <p:nvPr/>
          </p:nvSpPr>
          <p:spPr>
            <a:xfrm>
              <a:off x="1785600" y="5952744"/>
              <a:ext cx="2226956" cy="369332"/>
            </a:xfrm>
            <a:prstGeom prst="rect">
              <a:avLst/>
            </a:prstGeom>
            <a:noFill/>
          </p:spPr>
          <p:txBody>
            <a:bodyPr wrap="none" rtlCol="0">
              <a:spAutoFit/>
            </a:bodyPr>
            <a:lstStyle/>
            <a:p>
              <a:r>
                <a:rPr lang="en-US" i="1" dirty="0"/>
                <a:t>Uninformed Search</a:t>
              </a:r>
            </a:p>
          </p:txBody>
        </p:sp>
      </p:grpSp>
      <p:grpSp>
        <p:nvGrpSpPr>
          <p:cNvPr id="23" name="Group 22">
            <a:extLst>
              <a:ext uri="{FF2B5EF4-FFF2-40B4-BE49-F238E27FC236}">
                <a16:creationId xmlns:a16="http://schemas.microsoft.com/office/drawing/2014/main" id="{4AAEA47E-1904-4C50-9D99-0384B000C932}"/>
              </a:ext>
            </a:extLst>
          </p:cNvPr>
          <p:cNvGrpSpPr/>
          <p:nvPr/>
        </p:nvGrpSpPr>
        <p:grpSpPr>
          <a:xfrm>
            <a:off x="6458674" y="85042"/>
            <a:ext cx="4456253" cy="6176530"/>
            <a:chOff x="6458674" y="85042"/>
            <a:chExt cx="4456253" cy="6176530"/>
          </a:xfrm>
        </p:grpSpPr>
        <p:pic>
          <p:nvPicPr>
            <p:cNvPr id="8" name="Picture 7">
              <a:extLst>
                <a:ext uri="{FF2B5EF4-FFF2-40B4-BE49-F238E27FC236}">
                  <a16:creationId xmlns:a16="http://schemas.microsoft.com/office/drawing/2014/main" id="{A8F570FF-A646-4BFA-BCEC-A3CA560F314A}"/>
                </a:ext>
              </a:extLst>
            </p:cNvPr>
            <p:cNvPicPr>
              <a:picLocks noChangeAspect="1"/>
            </p:cNvPicPr>
            <p:nvPr/>
          </p:nvPicPr>
          <p:blipFill>
            <a:blip r:embed="rId3"/>
            <a:stretch>
              <a:fillRect/>
            </a:stretch>
          </p:blipFill>
          <p:spPr>
            <a:xfrm>
              <a:off x="6565708" y="85042"/>
              <a:ext cx="4330923" cy="5867702"/>
            </a:xfrm>
            <a:prstGeom prst="rect">
              <a:avLst/>
            </a:prstGeom>
          </p:spPr>
        </p:pic>
        <p:cxnSp>
          <p:nvCxnSpPr>
            <p:cNvPr id="12" name="Straight Connector 11">
              <a:extLst>
                <a:ext uri="{FF2B5EF4-FFF2-40B4-BE49-F238E27FC236}">
                  <a16:creationId xmlns:a16="http://schemas.microsoft.com/office/drawing/2014/main" id="{609E9FD6-82BC-43DA-AE4D-CD0DE75A1D6F}"/>
                </a:ext>
              </a:extLst>
            </p:cNvPr>
            <p:cNvCxnSpPr/>
            <p:nvPr/>
          </p:nvCxnSpPr>
          <p:spPr>
            <a:xfrm>
              <a:off x="6817489" y="642594"/>
              <a:ext cx="2002420" cy="0"/>
            </a:xfrm>
            <a:prstGeom prst="line">
              <a:avLst/>
            </a:prstGeom>
            <a:ln w="698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9A6578-D43F-4F63-9399-89534476FF44}"/>
                </a:ext>
              </a:extLst>
            </p:cNvPr>
            <p:cNvCxnSpPr/>
            <p:nvPr/>
          </p:nvCxnSpPr>
          <p:spPr>
            <a:xfrm>
              <a:off x="6817489" y="933891"/>
              <a:ext cx="2002420" cy="0"/>
            </a:xfrm>
            <a:prstGeom prst="line">
              <a:avLst/>
            </a:prstGeom>
            <a:ln w="69850">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35D3E30-12C1-4032-A54E-FFF3E063BF0B}"/>
                </a:ext>
              </a:extLst>
            </p:cNvPr>
            <p:cNvSpPr txBox="1"/>
            <p:nvPr/>
          </p:nvSpPr>
          <p:spPr>
            <a:xfrm>
              <a:off x="6644832" y="965846"/>
              <a:ext cx="4172673" cy="1107996"/>
            </a:xfrm>
            <a:prstGeom prst="rect">
              <a:avLst/>
            </a:prstGeom>
            <a:noFill/>
          </p:spPr>
          <p:txBody>
            <a:bodyPr wrap="square" rtlCol="0">
              <a:spAutoFit/>
            </a:bodyPr>
            <a:lstStyle/>
            <a:p>
              <a:r>
                <a:rPr lang="en-US" sz="2200" b="1" dirty="0">
                  <a:ln w="12700">
                    <a:solidFill>
                      <a:schemeClr val="tx1"/>
                    </a:solidFill>
                  </a:ln>
                  <a:solidFill>
                    <a:schemeClr val="bg1"/>
                  </a:solidFill>
                </a:rPr>
                <a:t>And only needed to look at just a few outcomes before I found a good one!</a:t>
              </a:r>
            </a:p>
          </p:txBody>
        </p:sp>
        <p:cxnSp>
          <p:nvCxnSpPr>
            <p:cNvPr id="15" name="Straight Connector 14">
              <a:extLst>
                <a:ext uri="{FF2B5EF4-FFF2-40B4-BE49-F238E27FC236}">
                  <a16:creationId xmlns:a16="http://schemas.microsoft.com/office/drawing/2014/main" id="{DA7B93D2-5BD6-4670-B072-BB1668A055AE}"/>
                </a:ext>
              </a:extLst>
            </p:cNvPr>
            <p:cNvCxnSpPr/>
            <p:nvPr/>
          </p:nvCxnSpPr>
          <p:spPr>
            <a:xfrm>
              <a:off x="8410938" y="2450174"/>
              <a:ext cx="2002420" cy="0"/>
            </a:xfrm>
            <a:prstGeom prst="line">
              <a:avLst/>
            </a:prstGeom>
            <a:ln w="69850">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FE885F4-F857-443A-8A84-9C043C5BA054}"/>
                </a:ext>
              </a:extLst>
            </p:cNvPr>
            <p:cNvSpPr txBox="1"/>
            <p:nvPr/>
          </p:nvSpPr>
          <p:spPr>
            <a:xfrm>
              <a:off x="7909368" y="2599296"/>
              <a:ext cx="3005559" cy="954107"/>
            </a:xfrm>
            <a:prstGeom prst="rect">
              <a:avLst/>
            </a:prstGeom>
            <a:noFill/>
          </p:spPr>
          <p:txBody>
            <a:bodyPr wrap="square" rtlCol="0">
              <a:spAutoFit/>
            </a:bodyPr>
            <a:lstStyle/>
            <a:p>
              <a:r>
                <a:rPr lang="en-US" sz="2800" b="1" dirty="0">
                  <a:ln w="12700">
                    <a:solidFill>
                      <a:schemeClr val="tx1"/>
                    </a:solidFill>
                  </a:ln>
                  <a:solidFill>
                    <a:schemeClr val="bg1"/>
                  </a:solidFill>
                </a:rPr>
                <a:t>How many did we lose?</a:t>
              </a:r>
            </a:p>
          </p:txBody>
        </p:sp>
        <p:cxnSp>
          <p:nvCxnSpPr>
            <p:cNvPr id="17" name="Straight Connector 16">
              <a:extLst>
                <a:ext uri="{FF2B5EF4-FFF2-40B4-BE49-F238E27FC236}">
                  <a16:creationId xmlns:a16="http://schemas.microsoft.com/office/drawing/2014/main" id="{0F48FB61-7688-4079-B0B0-9C4C447886AC}"/>
                </a:ext>
              </a:extLst>
            </p:cNvPr>
            <p:cNvCxnSpPr>
              <a:cxnSpLocks/>
            </p:cNvCxnSpPr>
            <p:nvPr/>
          </p:nvCxnSpPr>
          <p:spPr>
            <a:xfrm>
              <a:off x="7349924" y="4657081"/>
              <a:ext cx="555585" cy="0"/>
            </a:xfrm>
            <a:prstGeom prst="line">
              <a:avLst/>
            </a:prstGeom>
            <a:ln w="69850">
              <a:solidFill>
                <a:srgbClr val="FF0000"/>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F4C4607-D142-411E-AA65-B0571570702E}"/>
                </a:ext>
              </a:extLst>
            </p:cNvPr>
            <p:cNvSpPr txBox="1"/>
            <p:nvPr/>
          </p:nvSpPr>
          <p:spPr>
            <a:xfrm>
              <a:off x="6616861" y="4776378"/>
              <a:ext cx="4172673" cy="1107996"/>
            </a:xfrm>
            <a:prstGeom prst="rect">
              <a:avLst/>
            </a:prstGeom>
            <a:noFill/>
          </p:spPr>
          <p:txBody>
            <a:bodyPr wrap="square" rtlCol="0">
              <a:spAutoFit/>
            </a:bodyPr>
            <a:lstStyle/>
            <a:p>
              <a:r>
                <a:rPr lang="en-US" sz="2200" b="1" dirty="0">
                  <a:ln w="12700">
                    <a:solidFill>
                      <a:schemeClr val="tx1"/>
                    </a:solidFill>
                  </a:ln>
                  <a:solidFill>
                    <a:schemeClr val="bg1"/>
                  </a:solidFill>
                </a:rPr>
                <a:t>I mean, I don’t know. Why waste time exploring bad possibilities?</a:t>
              </a:r>
            </a:p>
          </p:txBody>
        </p:sp>
        <p:sp>
          <p:nvSpPr>
            <p:cNvPr id="21" name="TextBox 20">
              <a:extLst>
                <a:ext uri="{FF2B5EF4-FFF2-40B4-BE49-F238E27FC236}">
                  <a16:creationId xmlns:a16="http://schemas.microsoft.com/office/drawing/2014/main" id="{D147EE9B-72BE-410D-8BF7-758FA6BB6E60}"/>
                </a:ext>
              </a:extLst>
            </p:cNvPr>
            <p:cNvSpPr txBox="1"/>
            <p:nvPr/>
          </p:nvSpPr>
          <p:spPr>
            <a:xfrm>
              <a:off x="6458674" y="5892240"/>
              <a:ext cx="4437958" cy="369332"/>
            </a:xfrm>
            <a:prstGeom prst="rect">
              <a:avLst/>
            </a:prstGeom>
            <a:noFill/>
          </p:spPr>
          <p:txBody>
            <a:bodyPr wrap="square" rtlCol="0">
              <a:spAutoFit/>
            </a:bodyPr>
            <a:lstStyle/>
            <a:p>
              <a:pPr algn="ctr"/>
              <a:r>
                <a:rPr lang="en-US" i="1" dirty="0"/>
                <a:t>Informed Search</a:t>
              </a:r>
            </a:p>
          </p:txBody>
        </p:sp>
      </p:grpSp>
    </p:spTree>
    <p:extLst>
      <p:ext uri="{BB962C8B-B14F-4D97-AF65-F5344CB8AC3E}">
        <p14:creationId xmlns:p14="http://schemas.microsoft.com/office/powerpoint/2010/main" val="4189731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Uninformed Search vs. 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fontScale="92500"/>
          </a:bodyPr>
          <a:lstStyle/>
          <a:p>
            <a:r>
              <a:rPr lang="en-US" sz="2400" b="1" dirty="0"/>
              <a:t>Uninformed Search: </a:t>
            </a:r>
            <a:r>
              <a:rPr lang="en-US" sz="2400" dirty="0"/>
              <a:t>only considers “distance from the start”</a:t>
            </a:r>
          </a:p>
          <a:p>
            <a:pPr lvl="1"/>
            <a:r>
              <a:rPr lang="en-US" sz="2000" dirty="0"/>
              <a:t>i.e., “work already done”</a:t>
            </a:r>
          </a:p>
          <a:p>
            <a:pPr lvl="1"/>
            <a:r>
              <a:rPr lang="en-US" sz="2000" dirty="0"/>
              <a:t>i.e., “Pick a new node based on when it was added to the frontier/cost to get there.”</a:t>
            </a:r>
          </a:p>
          <a:p>
            <a:pPr lvl="1"/>
            <a:endParaRPr lang="en-US" sz="2000" dirty="0"/>
          </a:p>
          <a:p>
            <a:r>
              <a:rPr lang="en-US" sz="2200" b="1" dirty="0"/>
              <a:t>Informed Search: *</a:t>
            </a:r>
            <a:r>
              <a:rPr lang="en-US" sz="2200" dirty="0"/>
              <a:t>Also* considers / estimates “distance from the goal”</a:t>
            </a:r>
          </a:p>
          <a:p>
            <a:pPr lvl="1"/>
            <a:r>
              <a:rPr lang="en-US" sz="2000" dirty="0"/>
              <a:t>i.e., “work that remains to be done”</a:t>
            </a:r>
          </a:p>
          <a:p>
            <a:pPr lvl="1"/>
            <a:r>
              <a:rPr lang="en-US" sz="2000" dirty="0"/>
              <a:t>i.e., “Pick a new node based on two things”:</a:t>
            </a:r>
          </a:p>
          <a:p>
            <a:pPr lvl="2"/>
            <a:r>
              <a:rPr lang="en-US" sz="1900" dirty="0"/>
              <a:t>1.) How hard it is to *get TO* the node we are currently considering.</a:t>
            </a:r>
          </a:p>
          <a:p>
            <a:pPr lvl="2"/>
            <a:r>
              <a:rPr lang="en-US" sz="1900" dirty="0"/>
              <a:t>2.) How hard it is to *reach the goal* FROM that node.</a:t>
            </a:r>
          </a:p>
          <a:p>
            <a:pPr lvl="3"/>
            <a:r>
              <a:rPr lang="en-US" sz="1900" dirty="0"/>
              <a:t>Achieves this estimation with a </a:t>
            </a:r>
            <a:r>
              <a:rPr lang="en-US" sz="1900" b="1" dirty="0"/>
              <a:t>heuristic</a:t>
            </a:r>
            <a:r>
              <a:rPr lang="en-US" sz="1900" dirty="0"/>
              <a:t>.</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Tree>
    <p:extLst>
      <p:ext uri="{BB962C8B-B14F-4D97-AF65-F5344CB8AC3E}">
        <p14:creationId xmlns:p14="http://schemas.microsoft.com/office/powerpoint/2010/main" val="617534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dissolve">
                                      <p:cBhvr>
                                        <p:cTn id="15" dur="500"/>
                                        <p:tgtEl>
                                          <p:spTgt spid="3">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dissolve">
                                      <p:cBhvr>
                                        <p:cTn id="20" dur="500"/>
                                        <p:tgtEl>
                                          <p:spTgt spid="3">
                                            <p:txEl>
                                              <p:pRg st="5" end="5"/>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dissolv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dissolve">
                                      <p:cBhvr>
                                        <p:cTn id="28" dur="500"/>
                                        <p:tgtEl>
                                          <p:spTgt spid="3">
                                            <p:txEl>
                                              <p:pRg st="7" end="7"/>
                                            </p:txEl>
                                          </p:spTgt>
                                        </p:tgtEl>
                                      </p:cBhvr>
                                    </p:animEffect>
                                  </p:childTnLst>
                                </p:cTn>
                              </p:par>
                              <p:par>
                                <p:cTn id="29" presetID="9"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dissolve">
                                      <p:cBhvr>
                                        <p:cTn id="31" dur="500"/>
                                        <p:tgtEl>
                                          <p:spTgt spid="3">
                                            <p:txEl>
                                              <p:pRg st="8" end="8"/>
                                            </p:txEl>
                                          </p:spTgt>
                                        </p:tgtEl>
                                      </p:cBhvr>
                                    </p:animEffect>
                                  </p:childTnLst>
                                </p:cTn>
                              </p:par>
                              <p:par>
                                <p:cTn id="32" presetID="9" presetClass="entr" presetSubtype="0" fill="hold"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dissolve">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fontScale="92500"/>
          </a:bodyPr>
          <a:lstStyle/>
          <a:p>
            <a:r>
              <a:rPr lang="en-US" sz="2400" b="1" dirty="0"/>
              <a:t>Heuristic: </a:t>
            </a:r>
            <a:r>
              <a:rPr lang="en-US" sz="2400" dirty="0"/>
              <a:t>An estimation of the amount of work left from the current state to a goal state.</a:t>
            </a:r>
          </a:p>
          <a:p>
            <a:pPr lvl="1"/>
            <a:r>
              <a:rPr lang="en-US" sz="2200" dirty="0"/>
              <a:t>Computed with a </a:t>
            </a:r>
            <a:r>
              <a:rPr lang="en-US" sz="2200" b="1" dirty="0"/>
              <a:t>heuristic function</a:t>
            </a:r>
            <a:r>
              <a:rPr lang="en-US" sz="2200" dirty="0"/>
              <a:t>, denoted </a:t>
            </a:r>
            <a:r>
              <a:rPr lang="en-US" sz="2200" i="1" dirty="0"/>
              <a:t>h(n).</a:t>
            </a:r>
            <a:endParaRPr lang="en-US" sz="2200" dirty="0"/>
          </a:p>
          <a:p>
            <a:pPr lvl="2"/>
            <a:r>
              <a:rPr lang="en-US" sz="2100" i="1" dirty="0"/>
              <a:t>n</a:t>
            </a:r>
            <a:r>
              <a:rPr lang="en-US" sz="2100" dirty="0"/>
              <a:t> is the current node, </a:t>
            </a:r>
            <a:r>
              <a:rPr lang="en-US" sz="2100" i="1" dirty="0"/>
              <a:t>h(n)</a:t>
            </a:r>
            <a:r>
              <a:rPr lang="en-US" sz="2100" dirty="0"/>
              <a:t> returns “work remaining” to reach goal from </a:t>
            </a:r>
            <a:r>
              <a:rPr lang="en-US" sz="2100" i="1" dirty="0"/>
              <a:t>n</a:t>
            </a:r>
            <a:r>
              <a:rPr lang="en-US" sz="2100" dirty="0"/>
              <a:t>.</a:t>
            </a:r>
          </a:p>
          <a:p>
            <a:r>
              <a:rPr lang="en-US" sz="2400" dirty="0"/>
              <a:t>The heuristic is “hand-</a:t>
            </a:r>
            <a:r>
              <a:rPr lang="en-US" sz="2400" dirty="0" err="1"/>
              <a:t>wavey</a:t>
            </a:r>
            <a:r>
              <a:rPr lang="en-US" sz="2400" dirty="0"/>
              <a:t>”</a:t>
            </a:r>
          </a:p>
          <a:p>
            <a:pPr lvl="1"/>
            <a:r>
              <a:rPr lang="en-US" sz="2200" dirty="0"/>
              <a:t>Might be overly optimistic!</a:t>
            </a:r>
          </a:p>
          <a:p>
            <a:pPr lvl="1"/>
            <a:r>
              <a:rPr lang="en-US" sz="2200" dirty="0"/>
              <a:t>Might not even be “possible”</a:t>
            </a:r>
          </a:p>
          <a:p>
            <a:pPr lvl="2"/>
            <a:r>
              <a:rPr lang="en-US" sz="2100" dirty="0"/>
              <a:t>e.g., might “cheat”, like flying over walls in grid world!</a:t>
            </a:r>
          </a:p>
          <a:p>
            <a:pPr lvl="1"/>
            <a:r>
              <a:rPr lang="en-US" sz="2200" dirty="0"/>
              <a:t>That’s all OK!</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Tree>
    <p:extLst>
      <p:ext uri="{BB962C8B-B14F-4D97-AF65-F5344CB8AC3E}">
        <p14:creationId xmlns:p14="http://schemas.microsoft.com/office/powerpoint/2010/main" val="1129431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dissolve">
                                      <p:cBhvr>
                                        <p:cTn id="21" dur="500"/>
                                        <p:tgtEl>
                                          <p:spTgt spid="3">
                                            <p:txEl>
                                              <p:pRg st="5" end="5"/>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dissolve">
                                      <p:cBhvr>
                                        <p:cTn id="24" dur="500"/>
                                        <p:tgtEl>
                                          <p:spTgt spid="3">
                                            <p:txEl>
                                              <p:pRg st="6" end="6"/>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dissolv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646670" y="1861496"/>
            <a:ext cx="4878859" cy="4650515"/>
          </a:xfrm>
        </p:spPr>
        <p:txBody>
          <a:bodyPr>
            <a:normAutofit/>
          </a:bodyPr>
          <a:lstStyle/>
          <a:p>
            <a:r>
              <a:rPr lang="en-US" sz="2400" b="1" dirty="0"/>
              <a:t>Sample heuristic: Straight Line Distance</a:t>
            </a:r>
            <a:endParaRPr lang="en-US" sz="2400" dirty="0"/>
          </a:p>
          <a:p>
            <a:pPr lvl="1"/>
            <a:r>
              <a:rPr lang="en-US" sz="2000" dirty="0"/>
              <a:t>Don’t feel “bound” to the roads!</a:t>
            </a:r>
          </a:p>
          <a:p>
            <a:pPr lvl="1"/>
            <a:r>
              <a:rPr lang="en-US" sz="2000" dirty="0"/>
              <a:t>What is distance from current city to goal?</a:t>
            </a:r>
          </a:p>
          <a:p>
            <a:r>
              <a:rPr lang="en-US" sz="2200" dirty="0"/>
              <a:t>Start in Arad.</a:t>
            </a:r>
          </a:p>
          <a:p>
            <a:r>
              <a:rPr lang="en-US" sz="2200" dirty="0"/>
              <a:t>End in Bucharest.</a:t>
            </a:r>
          </a:p>
          <a:p>
            <a:r>
              <a:rPr lang="en-US" sz="2200" dirty="0"/>
              <a:t>Heuristic: Shortest distance between two points is a straight line!</a:t>
            </a:r>
          </a:p>
          <a:p>
            <a:pPr lvl="1"/>
            <a:endParaRPr lang="en-US" sz="20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5" name="Picture 4">
            <a:extLst>
              <a:ext uri="{FF2B5EF4-FFF2-40B4-BE49-F238E27FC236}">
                <a16:creationId xmlns:a16="http://schemas.microsoft.com/office/drawing/2014/main" id="{6169A44C-9D70-EE45-941C-8CAF92C0D814}"/>
              </a:ext>
            </a:extLst>
          </p:cNvPr>
          <p:cNvPicPr>
            <a:picLocks noChangeAspect="1"/>
          </p:cNvPicPr>
          <p:nvPr/>
        </p:nvPicPr>
        <p:blipFill>
          <a:blip r:embed="rId3"/>
          <a:stretch>
            <a:fillRect/>
          </a:stretch>
        </p:blipFill>
        <p:spPr>
          <a:xfrm>
            <a:off x="5525529" y="2897644"/>
            <a:ext cx="6561439" cy="3960356"/>
          </a:xfrm>
          <a:prstGeom prst="rect">
            <a:avLst/>
          </a:prstGeom>
        </p:spPr>
      </p:pic>
      <p:sp>
        <p:nvSpPr>
          <p:cNvPr id="6" name="Oval 5">
            <a:extLst>
              <a:ext uri="{FF2B5EF4-FFF2-40B4-BE49-F238E27FC236}">
                <a16:creationId xmlns:a16="http://schemas.microsoft.com/office/drawing/2014/main" id="{32C3AA12-167D-5F47-B81E-F4FF026B8E11}"/>
              </a:ext>
            </a:extLst>
          </p:cNvPr>
          <p:cNvSpPr/>
          <p:nvPr/>
        </p:nvSpPr>
        <p:spPr>
          <a:xfrm>
            <a:off x="5513172" y="3785287"/>
            <a:ext cx="864973" cy="642551"/>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19DAB5E-2575-8F4B-A1A0-B7E2ACB0A3F6}"/>
              </a:ext>
            </a:extLst>
          </p:cNvPr>
          <p:cNvSpPr/>
          <p:nvPr/>
        </p:nvSpPr>
        <p:spPr>
          <a:xfrm>
            <a:off x="9517790" y="5894130"/>
            <a:ext cx="1022524" cy="642551"/>
          </a:xfrm>
          <a:prstGeom prst="ellipse">
            <a:avLst/>
          </a:prstGeom>
          <a:noFill/>
          <a:ln w="412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718F9BF-0EC3-0143-993D-5D4F40272095}"/>
              </a:ext>
            </a:extLst>
          </p:cNvPr>
          <p:cNvSpPr txBox="1"/>
          <p:nvPr/>
        </p:nvSpPr>
        <p:spPr>
          <a:xfrm>
            <a:off x="6096000" y="4350474"/>
            <a:ext cx="1062681" cy="369332"/>
          </a:xfrm>
          <a:prstGeom prst="rect">
            <a:avLst/>
          </a:prstGeom>
          <a:noFill/>
        </p:spPr>
        <p:txBody>
          <a:bodyPr wrap="square" rtlCol="0">
            <a:spAutoFit/>
          </a:bodyPr>
          <a:lstStyle/>
          <a:p>
            <a:r>
              <a:rPr lang="en-US" dirty="0">
                <a:solidFill>
                  <a:schemeClr val="accent1"/>
                </a:solidFill>
              </a:rPr>
              <a:t>Start</a:t>
            </a:r>
          </a:p>
        </p:txBody>
      </p:sp>
      <p:sp>
        <p:nvSpPr>
          <p:cNvPr id="9" name="TextBox 8">
            <a:extLst>
              <a:ext uri="{FF2B5EF4-FFF2-40B4-BE49-F238E27FC236}">
                <a16:creationId xmlns:a16="http://schemas.microsoft.com/office/drawing/2014/main" id="{9E9BF381-B514-B14C-BF19-0E59D19DB2BC}"/>
              </a:ext>
            </a:extLst>
          </p:cNvPr>
          <p:cNvSpPr txBox="1"/>
          <p:nvPr/>
        </p:nvSpPr>
        <p:spPr>
          <a:xfrm>
            <a:off x="10301417" y="6393728"/>
            <a:ext cx="1062681" cy="369332"/>
          </a:xfrm>
          <a:prstGeom prst="rect">
            <a:avLst/>
          </a:prstGeom>
          <a:noFill/>
        </p:spPr>
        <p:txBody>
          <a:bodyPr wrap="square" rtlCol="0">
            <a:spAutoFit/>
          </a:bodyPr>
          <a:lstStyle/>
          <a:p>
            <a:r>
              <a:rPr lang="en-US" dirty="0">
                <a:highlight>
                  <a:srgbClr val="FFFF00"/>
                </a:highlight>
              </a:rPr>
              <a:t>Goal</a:t>
            </a:r>
          </a:p>
        </p:txBody>
      </p:sp>
      <p:cxnSp>
        <p:nvCxnSpPr>
          <p:cNvPr id="11" name="Straight Arrow Connector 10">
            <a:extLst>
              <a:ext uri="{FF2B5EF4-FFF2-40B4-BE49-F238E27FC236}">
                <a16:creationId xmlns:a16="http://schemas.microsoft.com/office/drawing/2014/main" id="{7B5C3364-D060-1244-B9AA-EE9F25A1675B}"/>
              </a:ext>
            </a:extLst>
          </p:cNvPr>
          <p:cNvCxnSpPr>
            <a:stCxn id="6" idx="6"/>
          </p:cNvCxnSpPr>
          <p:nvPr/>
        </p:nvCxnSpPr>
        <p:spPr>
          <a:xfrm>
            <a:off x="6378145" y="4106563"/>
            <a:ext cx="3200402" cy="1972961"/>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888D85BF-05CC-4A44-9595-D854317D58B2}"/>
              </a:ext>
            </a:extLst>
          </p:cNvPr>
          <p:cNvSpPr txBox="1"/>
          <p:nvPr/>
        </p:nvSpPr>
        <p:spPr>
          <a:xfrm>
            <a:off x="6558235" y="4808732"/>
            <a:ext cx="1200891" cy="646331"/>
          </a:xfrm>
          <a:prstGeom prst="rect">
            <a:avLst/>
          </a:prstGeom>
          <a:noFill/>
        </p:spPr>
        <p:txBody>
          <a:bodyPr wrap="square" rtlCol="0">
            <a:spAutoFit/>
          </a:bodyPr>
          <a:lstStyle/>
          <a:p>
            <a:r>
              <a:rPr lang="en-US" dirty="0" err="1">
                <a:solidFill>
                  <a:srgbClr val="FF0000"/>
                </a:solidFill>
              </a:rPr>
              <a:t>Heurstic</a:t>
            </a:r>
            <a:r>
              <a:rPr lang="en-US" dirty="0">
                <a:solidFill>
                  <a:srgbClr val="FF0000"/>
                </a:solidFill>
              </a:rPr>
              <a:t> estimate</a:t>
            </a:r>
          </a:p>
        </p:txBody>
      </p:sp>
    </p:spTree>
    <p:extLst>
      <p:ext uri="{BB962C8B-B14F-4D97-AF65-F5344CB8AC3E}">
        <p14:creationId xmlns:p14="http://schemas.microsoft.com/office/powerpoint/2010/main" val="2400370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dissolv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dissolv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dissolv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dissolve">
                                      <p:cBhvr>
                                        <p:cTn id="30" dur="500"/>
                                        <p:tgtEl>
                                          <p:spTgt spid="7"/>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dissolve">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nodeType="click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dissolve">
                                      <p:cBhvr>
                                        <p:cTn id="38" dur="500"/>
                                        <p:tgtEl>
                                          <p:spTgt spid="3">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dissolve">
                                      <p:cBhvr>
                                        <p:cTn id="43" dur="500"/>
                                        <p:tgtEl>
                                          <p:spTgt spid="11"/>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dissolve">
                                      <p:cBhvr>
                                        <p:cTn id="4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646670" y="1861496"/>
            <a:ext cx="4878859" cy="4650515"/>
          </a:xfrm>
        </p:spPr>
        <p:txBody>
          <a:bodyPr>
            <a:normAutofit lnSpcReduction="10000"/>
          </a:bodyPr>
          <a:lstStyle/>
          <a:p>
            <a:r>
              <a:rPr lang="en-US" sz="2400" dirty="0"/>
              <a:t>We now have a measure of “promising-ness”!</a:t>
            </a:r>
            <a:endParaRPr lang="en-US" sz="2000" dirty="0"/>
          </a:p>
          <a:p>
            <a:endParaRPr lang="en-US" sz="2000" dirty="0"/>
          </a:p>
          <a:p>
            <a:r>
              <a:rPr lang="en-US" sz="2000" dirty="0"/>
              <a:t>If we add to the frontier</a:t>
            </a:r>
          </a:p>
          <a:p>
            <a:pPr lvl="1"/>
            <a:r>
              <a:rPr lang="en-US" sz="2200" dirty="0" err="1"/>
              <a:t>Zerind</a:t>
            </a:r>
            <a:r>
              <a:rPr lang="en-US" sz="2200" dirty="0"/>
              <a:t>, Sibiu, Timisoara</a:t>
            </a:r>
          </a:p>
          <a:p>
            <a:pPr lvl="1"/>
            <a:endParaRPr lang="en-US" sz="2200" dirty="0"/>
          </a:p>
          <a:p>
            <a:r>
              <a:rPr lang="en-US" sz="2400" dirty="0"/>
              <a:t>Instead of just choosing which to visit next “blindly”, we can leverage this heuristic to make a good choice!</a:t>
            </a:r>
          </a:p>
          <a:p>
            <a:pPr lvl="1"/>
            <a:r>
              <a:rPr lang="en-US" sz="2200" dirty="0"/>
              <a:t>Here, Sibiu! </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5" name="Picture 4">
            <a:extLst>
              <a:ext uri="{FF2B5EF4-FFF2-40B4-BE49-F238E27FC236}">
                <a16:creationId xmlns:a16="http://schemas.microsoft.com/office/drawing/2014/main" id="{6169A44C-9D70-EE45-941C-8CAF92C0D814}"/>
              </a:ext>
            </a:extLst>
          </p:cNvPr>
          <p:cNvPicPr>
            <a:picLocks noChangeAspect="1"/>
          </p:cNvPicPr>
          <p:nvPr/>
        </p:nvPicPr>
        <p:blipFill>
          <a:blip r:embed="rId3"/>
          <a:stretch>
            <a:fillRect/>
          </a:stretch>
        </p:blipFill>
        <p:spPr>
          <a:xfrm>
            <a:off x="5525529" y="2897644"/>
            <a:ext cx="6561439" cy="3960356"/>
          </a:xfrm>
          <a:prstGeom prst="rect">
            <a:avLst/>
          </a:prstGeom>
        </p:spPr>
      </p:pic>
      <p:sp>
        <p:nvSpPr>
          <p:cNvPr id="6" name="Oval 5">
            <a:extLst>
              <a:ext uri="{FF2B5EF4-FFF2-40B4-BE49-F238E27FC236}">
                <a16:creationId xmlns:a16="http://schemas.microsoft.com/office/drawing/2014/main" id="{32C3AA12-167D-5F47-B81E-F4FF026B8E11}"/>
              </a:ext>
            </a:extLst>
          </p:cNvPr>
          <p:cNvSpPr/>
          <p:nvPr/>
        </p:nvSpPr>
        <p:spPr>
          <a:xfrm>
            <a:off x="5513172" y="3785287"/>
            <a:ext cx="864973" cy="642551"/>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19DAB5E-2575-8F4B-A1A0-B7E2ACB0A3F6}"/>
              </a:ext>
            </a:extLst>
          </p:cNvPr>
          <p:cNvSpPr/>
          <p:nvPr/>
        </p:nvSpPr>
        <p:spPr>
          <a:xfrm>
            <a:off x="9517790" y="5894130"/>
            <a:ext cx="1022524" cy="642551"/>
          </a:xfrm>
          <a:prstGeom prst="ellipse">
            <a:avLst/>
          </a:prstGeom>
          <a:noFill/>
          <a:ln w="412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718F9BF-0EC3-0143-993D-5D4F40272095}"/>
              </a:ext>
            </a:extLst>
          </p:cNvPr>
          <p:cNvSpPr txBox="1"/>
          <p:nvPr/>
        </p:nvSpPr>
        <p:spPr>
          <a:xfrm>
            <a:off x="6096000" y="4350474"/>
            <a:ext cx="1062681" cy="369332"/>
          </a:xfrm>
          <a:prstGeom prst="rect">
            <a:avLst/>
          </a:prstGeom>
          <a:noFill/>
        </p:spPr>
        <p:txBody>
          <a:bodyPr wrap="square" rtlCol="0">
            <a:spAutoFit/>
          </a:bodyPr>
          <a:lstStyle/>
          <a:p>
            <a:r>
              <a:rPr lang="en-US" dirty="0"/>
              <a:t>Start</a:t>
            </a:r>
          </a:p>
        </p:txBody>
      </p:sp>
      <p:sp>
        <p:nvSpPr>
          <p:cNvPr id="9" name="TextBox 8">
            <a:extLst>
              <a:ext uri="{FF2B5EF4-FFF2-40B4-BE49-F238E27FC236}">
                <a16:creationId xmlns:a16="http://schemas.microsoft.com/office/drawing/2014/main" id="{9E9BF381-B514-B14C-BF19-0E59D19DB2BC}"/>
              </a:ext>
            </a:extLst>
          </p:cNvPr>
          <p:cNvSpPr txBox="1"/>
          <p:nvPr/>
        </p:nvSpPr>
        <p:spPr>
          <a:xfrm>
            <a:off x="10301417" y="6393728"/>
            <a:ext cx="1062681" cy="369332"/>
          </a:xfrm>
          <a:prstGeom prst="rect">
            <a:avLst/>
          </a:prstGeom>
          <a:noFill/>
        </p:spPr>
        <p:txBody>
          <a:bodyPr wrap="square" rtlCol="0">
            <a:spAutoFit/>
          </a:bodyPr>
          <a:lstStyle/>
          <a:p>
            <a:r>
              <a:rPr lang="en-US" dirty="0"/>
              <a:t>Goal</a:t>
            </a:r>
          </a:p>
        </p:txBody>
      </p:sp>
      <p:cxnSp>
        <p:nvCxnSpPr>
          <p:cNvPr id="11" name="Straight Arrow Connector 10">
            <a:extLst>
              <a:ext uri="{FF2B5EF4-FFF2-40B4-BE49-F238E27FC236}">
                <a16:creationId xmlns:a16="http://schemas.microsoft.com/office/drawing/2014/main" id="{7B5C3364-D060-1244-B9AA-EE9F25A1675B}"/>
              </a:ext>
            </a:extLst>
          </p:cNvPr>
          <p:cNvCxnSpPr>
            <a:cxnSpLocks/>
            <a:stCxn id="19" idx="5"/>
          </p:cNvCxnSpPr>
          <p:nvPr/>
        </p:nvCxnSpPr>
        <p:spPr>
          <a:xfrm>
            <a:off x="6586135" y="5218375"/>
            <a:ext cx="2992412" cy="861149"/>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F61A1DC-E2C9-6E4E-B472-A1D42337EBA0}"/>
              </a:ext>
            </a:extLst>
          </p:cNvPr>
          <p:cNvSpPr/>
          <p:nvPr/>
        </p:nvSpPr>
        <p:spPr>
          <a:xfrm>
            <a:off x="7110283" y="4033268"/>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F7F3225-48F3-044E-840A-82456F8439F8}"/>
              </a:ext>
            </a:extLst>
          </p:cNvPr>
          <p:cNvSpPr/>
          <p:nvPr/>
        </p:nvSpPr>
        <p:spPr>
          <a:xfrm>
            <a:off x="5958015" y="3209732"/>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0E35907-E530-3E4B-8953-13368BF89AD0}"/>
              </a:ext>
            </a:extLst>
          </p:cNvPr>
          <p:cNvSpPr/>
          <p:nvPr/>
        </p:nvSpPr>
        <p:spPr>
          <a:xfrm>
            <a:off x="5847834" y="4669923"/>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E4F09D50-3A99-CA4C-9F02-FC219A7B4D7E}"/>
              </a:ext>
            </a:extLst>
          </p:cNvPr>
          <p:cNvCxnSpPr>
            <a:cxnSpLocks/>
            <a:stCxn id="18" idx="4"/>
          </p:cNvCxnSpPr>
          <p:nvPr/>
        </p:nvCxnSpPr>
        <p:spPr>
          <a:xfrm>
            <a:off x="6390502" y="3852283"/>
            <a:ext cx="3200402" cy="2227241"/>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2EA8A71-BF97-374E-8DCD-485B6D826564}"/>
              </a:ext>
            </a:extLst>
          </p:cNvPr>
          <p:cNvCxnSpPr>
            <a:cxnSpLocks/>
            <a:stCxn id="17" idx="5"/>
          </p:cNvCxnSpPr>
          <p:nvPr/>
        </p:nvCxnSpPr>
        <p:spPr>
          <a:xfrm>
            <a:off x="7848584" y="4581720"/>
            <a:ext cx="1729963" cy="1497804"/>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92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dissolv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dissolve">
                                      <p:cBhvr>
                                        <p:cTn id="15" dur="500"/>
                                        <p:tgtEl>
                                          <p:spTgt spid="1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dissolv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dissolv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dissolve">
                                      <p:cBhvr>
                                        <p:cTn id="36" dur="5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dissolve">
                                      <p:cBhvr>
                                        <p:cTn id="41" dur="500"/>
                                        <p:tgtEl>
                                          <p:spTgt spid="13"/>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dissolve">
                                      <p:cBhvr>
                                        <p:cTn id="4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646670" y="1861496"/>
            <a:ext cx="4878859" cy="4650515"/>
          </a:xfrm>
        </p:spPr>
        <p:txBody>
          <a:bodyPr>
            <a:normAutofit lnSpcReduction="10000"/>
          </a:bodyPr>
          <a:lstStyle/>
          <a:p>
            <a:r>
              <a:rPr lang="en-US" sz="2400" dirty="0"/>
              <a:t>We now have a measure of “promising-ness”!</a:t>
            </a:r>
            <a:endParaRPr lang="en-US" sz="2000" dirty="0"/>
          </a:p>
          <a:p>
            <a:endParaRPr lang="en-US" sz="2000" dirty="0"/>
          </a:p>
          <a:p>
            <a:r>
              <a:rPr lang="en-US" sz="2000" dirty="0"/>
              <a:t>If we add to the frontier</a:t>
            </a:r>
          </a:p>
          <a:p>
            <a:pPr lvl="1"/>
            <a:r>
              <a:rPr lang="en-US" sz="2200" dirty="0" err="1"/>
              <a:t>Zerind</a:t>
            </a:r>
            <a:r>
              <a:rPr lang="en-US" sz="2200" dirty="0"/>
              <a:t>, Sibiu, Timisoara</a:t>
            </a:r>
          </a:p>
          <a:p>
            <a:pPr lvl="1"/>
            <a:endParaRPr lang="en-US" sz="2200" dirty="0"/>
          </a:p>
          <a:p>
            <a:r>
              <a:rPr lang="en-US" sz="2400" dirty="0"/>
              <a:t>Instead of just choosing which to visit next “blindly”, we can leverage this heuristic to make a good choice!</a:t>
            </a:r>
          </a:p>
          <a:p>
            <a:pPr lvl="1"/>
            <a:r>
              <a:rPr lang="en-US" sz="2200" dirty="0"/>
              <a:t>Here, Sibiu! </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5" name="Picture 4">
            <a:extLst>
              <a:ext uri="{FF2B5EF4-FFF2-40B4-BE49-F238E27FC236}">
                <a16:creationId xmlns:a16="http://schemas.microsoft.com/office/drawing/2014/main" id="{6169A44C-9D70-EE45-941C-8CAF92C0D814}"/>
              </a:ext>
            </a:extLst>
          </p:cNvPr>
          <p:cNvPicPr>
            <a:picLocks noChangeAspect="1"/>
          </p:cNvPicPr>
          <p:nvPr/>
        </p:nvPicPr>
        <p:blipFill>
          <a:blip r:embed="rId3"/>
          <a:stretch>
            <a:fillRect/>
          </a:stretch>
        </p:blipFill>
        <p:spPr>
          <a:xfrm>
            <a:off x="5525529" y="2897644"/>
            <a:ext cx="6561439" cy="3960356"/>
          </a:xfrm>
          <a:prstGeom prst="rect">
            <a:avLst/>
          </a:prstGeom>
        </p:spPr>
      </p:pic>
      <p:sp>
        <p:nvSpPr>
          <p:cNvPr id="6" name="Oval 5">
            <a:extLst>
              <a:ext uri="{FF2B5EF4-FFF2-40B4-BE49-F238E27FC236}">
                <a16:creationId xmlns:a16="http://schemas.microsoft.com/office/drawing/2014/main" id="{32C3AA12-167D-5F47-B81E-F4FF026B8E11}"/>
              </a:ext>
            </a:extLst>
          </p:cNvPr>
          <p:cNvSpPr/>
          <p:nvPr/>
        </p:nvSpPr>
        <p:spPr>
          <a:xfrm>
            <a:off x="5513172" y="3785287"/>
            <a:ext cx="864973" cy="642551"/>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19DAB5E-2575-8F4B-A1A0-B7E2ACB0A3F6}"/>
              </a:ext>
            </a:extLst>
          </p:cNvPr>
          <p:cNvSpPr/>
          <p:nvPr/>
        </p:nvSpPr>
        <p:spPr>
          <a:xfrm>
            <a:off x="9517790" y="5894130"/>
            <a:ext cx="1022524" cy="642551"/>
          </a:xfrm>
          <a:prstGeom prst="ellipse">
            <a:avLst/>
          </a:prstGeom>
          <a:noFill/>
          <a:ln w="412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718F9BF-0EC3-0143-993D-5D4F40272095}"/>
              </a:ext>
            </a:extLst>
          </p:cNvPr>
          <p:cNvSpPr txBox="1"/>
          <p:nvPr/>
        </p:nvSpPr>
        <p:spPr>
          <a:xfrm>
            <a:off x="6096000" y="4350474"/>
            <a:ext cx="1062681" cy="369332"/>
          </a:xfrm>
          <a:prstGeom prst="rect">
            <a:avLst/>
          </a:prstGeom>
          <a:noFill/>
        </p:spPr>
        <p:txBody>
          <a:bodyPr wrap="square" rtlCol="0">
            <a:spAutoFit/>
          </a:bodyPr>
          <a:lstStyle/>
          <a:p>
            <a:r>
              <a:rPr lang="en-US" dirty="0"/>
              <a:t>Start</a:t>
            </a:r>
          </a:p>
        </p:txBody>
      </p:sp>
      <p:sp>
        <p:nvSpPr>
          <p:cNvPr id="9" name="TextBox 8">
            <a:extLst>
              <a:ext uri="{FF2B5EF4-FFF2-40B4-BE49-F238E27FC236}">
                <a16:creationId xmlns:a16="http://schemas.microsoft.com/office/drawing/2014/main" id="{9E9BF381-B514-B14C-BF19-0E59D19DB2BC}"/>
              </a:ext>
            </a:extLst>
          </p:cNvPr>
          <p:cNvSpPr txBox="1"/>
          <p:nvPr/>
        </p:nvSpPr>
        <p:spPr>
          <a:xfrm>
            <a:off x="10301417" y="6393728"/>
            <a:ext cx="1062681" cy="369332"/>
          </a:xfrm>
          <a:prstGeom prst="rect">
            <a:avLst/>
          </a:prstGeom>
          <a:noFill/>
        </p:spPr>
        <p:txBody>
          <a:bodyPr wrap="square" rtlCol="0">
            <a:spAutoFit/>
          </a:bodyPr>
          <a:lstStyle/>
          <a:p>
            <a:r>
              <a:rPr lang="en-US" dirty="0"/>
              <a:t>Goal</a:t>
            </a:r>
          </a:p>
        </p:txBody>
      </p:sp>
      <p:cxnSp>
        <p:nvCxnSpPr>
          <p:cNvPr id="11" name="Straight Arrow Connector 10">
            <a:extLst>
              <a:ext uri="{FF2B5EF4-FFF2-40B4-BE49-F238E27FC236}">
                <a16:creationId xmlns:a16="http://schemas.microsoft.com/office/drawing/2014/main" id="{7B5C3364-D060-1244-B9AA-EE9F25A1675B}"/>
              </a:ext>
            </a:extLst>
          </p:cNvPr>
          <p:cNvCxnSpPr>
            <a:cxnSpLocks/>
            <a:stCxn id="19" idx="5"/>
          </p:cNvCxnSpPr>
          <p:nvPr/>
        </p:nvCxnSpPr>
        <p:spPr>
          <a:xfrm>
            <a:off x="6586135" y="5218375"/>
            <a:ext cx="2992412" cy="861149"/>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F61A1DC-E2C9-6E4E-B472-A1D42337EBA0}"/>
              </a:ext>
            </a:extLst>
          </p:cNvPr>
          <p:cNvSpPr/>
          <p:nvPr/>
        </p:nvSpPr>
        <p:spPr>
          <a:xfrm>
            <a:off x="7110283" y="4033268"/>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F7F3225-48F3-044E-840A-82456F8439F8}"/>
              </a:ext>
            </a:extLst>
          </p:cNvPr>
          <p:cNvSpPr/>
          <p:nvPr/>
        </p:nvSpPr>
        <p:spPr>
          <a:xfrm>
            <a:off x="5958015" y="3209732"/>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0E35907-E530-3E4B-8953-13368BF89AD0}"/>
              </a:ext>
            </a:extLst>
          </p:cNvPr>
          <p:cNvSpPr/>
          <p:nvPr/>
        </p:nvSpPr>
        <p:spPr>
          <a:xfrm>
            <a:off x="5847834" y="4669923"/>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E4F09D50-3A99-CA4C-9F02-FC219A7B4D7E}"/>
              </a:ext>
            </a:extLst>
          </p:cNvPr>
          <p:cNvCxnSpPr>
            <a:cxnSpLocks/>
            <a:stCxn id="18" idx="4"/>
          </p:cNvCxnSpPr>
          <p:nvPr/>
        </p:nvCxnSpPr>
        <p:spPr>
          <a:xfrm>
            <a:off x="6390502" y="3852283"/>
            <a:ext cx="3200402" cy="2227241"/>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2EA8A71-BF97-374E-8DCD-485B6D826564}"/>
              </a:ext>
            </a:extLst>
          </p:cNvPr>
          <p:cNvCxnSpPr>
            <a:cxnSpLocks/>
            <a:stCxn id="17" idx="5"/>
          </p:cNvCxnSpPr>
          <p:nvPr/>
        </p:nvCxnSpPr>
        <p:spPr>
          <a:xfrm>
            <a:off x="7848584" y="4581720"/>
            <a:ext cx="1729963" cy="1497804"/>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0C3ADFF-17FD-2556-C1DD-FF9C68E3C458}"/>
              </a:ext>
            </a:extLst>
          </p:cNvPr>
          <p:cNvSpPr txBox="1"/>
          <p:nvPr/>
        </p:nvSpPr>
        <p:spPr>
          <a:xfrm>
            <a:off x="6081583" y="430717"/>
            <a:ext cx="5449330" cy="2308324"/>
          </a:xfrm>
          <a:prstGeom prst="rect">
            <a:avLst/>
          </a:prstGeom>
          <a:noFill/>
        </p:spPr>
        <p:txBody>
          <a:bodyPr wrap="square" rtlCol="0">
            <a:spAutoFit/>
          </a:bodyPr>
          <a:lstStyle/>
          <a:p>
            <a:r>
              <a:rPr lang="en-US" dirty="0"/>
              <a:t>For example… if we say that…</a:t>
            </a:r>
          </a:p>
          <a:p>
            <a:endParaRPr lang="en-US" dirty="0"/>
          </a:p>
          <a:p>
            <a:r>
              <a:rPr lang="en-US" dirty="0"/>
              <a:t>The estimated distance from Z to B is 450…</a:t>
            </a:r>
          </a:p>
          <a:p>
            <a:r>
              <a:rPr lang="en-US" dirty="0"/>
              <a:t>The estimated distance from T to B is 400…</a:t>
            </a:r>
          </a:p>
          <a:p>
            <a:r>
              <a:rPr lang="en-US" dirty="0"/>
              <a:t>The estimated distance from S to B is 300</a:t>
            </a:r>
          </a:p>
          <a:p>
            <a:endParaRPr lang="en-US" dirty="0"/>
          </a:p>
          <a:p>
            <a:r>
              <a:rPr lang="en-US" dirty="0"/>
              <a:t>We’re now no longer picking which city to visit first blindly! </a:t>
            </a:r>
          </a:p>
        </p:txBody>
      </p:sp>
    </p:spTree>
    <p:extLst>
      <p:ext uri="{BB962C8B-B14F-4D97-AF65-F5344CB8AC3E}">
        <p14:creationId xmlns:p14="http://schemas.microsoft.com/office/powerpoint/2010/main" val="4219953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dissolv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dissolve">
                                      <p:cBhvr>
                                        <p:cTn id="15" dur="500"/>
                                        <p:tgtEl>
                                          <p:spTgt spid="1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dissolv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dissolv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dissolve">
                                      <p:cBhvr>
                                        <p:cTn id="36" dur="5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dissolve">
                                      <p:cBhvr>
                                        <p:cTn id="41" dur="500"/>
                                        <p:tgtEl>
                                          <p:spTgt spid="13"/>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dissolve">
                                      <p:cBhvr>
                                        <p:cTn id="4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646670" y="1861496"/>
            <a:ext cx="4878859" cy="4650515"/>
          </a:xfrm>
        </p:spPr>
        <p:txBody>
          <a:bodyPr>
            <a:normAutofit lnSpcReduction="10000"/>
          </a:bodyPr>
          <a:lstStyle/>
          <a:p>
            <a:r>
              <a:rPr lang="en-US" sz="2400" dirty="0"/>
              <a:t>We now have a measure of “promising-ness”!</a:t>
            </a:r>
            <a:endParaRPr lang="en-US" sz="2000" dirty="0"/>
          </a:p>
          <a:p>
            <a:endParaRPr lang="en-US" sz="2000" dirty="0"/>
          </a:p>
          <a:p>
            <a:r>
              <a:rPr lang="en-US" sz="2000" dirty="0"/>
              <a:t>If we add to the frontier</a:t>
            </a:r>
          </a:p>
          <a:p>
            <a:pPr lvl="1"/>
            <a:r>
              <a:rPr lang="en-US" sz="2200" dirty="0" err="1"/>
              <a:t>Zerind</a:t>
            </a:r>
            <a:r>
              <a:rPr lang="en-US" sz="2200" dirty="0"/>
              <a:t>, Sibiu, Timisoara</a:t>
            </a:r>
          </a:p>
          <a:p>
            <a:pPr lvl="1"/>
            <a:endParaRPr lang="en-US" sz="2200" dirty="0"/>
          </a:p>
          <a:p>
            <a:r>
              <a:rPr lang="en-US" sz="2400" dirty="0"/>
              <a:t>Instead of just choosing which to visit next “blindly”, we can leverage this heuristic to make a good choice!</a:t>
            </a:r>
          </a:p>
          <a:p>
            <a:pPr lvl="1"/>
            <a:r>
              <a:rPr lang="en-US" sz="2200" dirty="0"/>
              <a:t>Here, Sibiu! </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5" name="Picture 4">
            <a:extLst>
              <a:ext uri="{FF2B5EF4-FFF2-40B4-BE49-F238E27FC236}">
                <a16:creationId xmlns:a16="http://schemas.microsoft.com/office/drawing/2014/main" id="{6169A44C-9D70-EE45-941C-8CAF92C0D814}"/>
              </a:ext>
            </a:extLst>
          </p:cNvPr>
          <p:cNvPicPr>
            <a:picLocks noChangeAspect="1"/>
          </p:cNvPicPr>
          <p:nvPr/>
        </p:nvPicPr>
        <p:blipFill>
          <a:blip r:embed="rId3"/>
          <a:stretch>
            <a:fillRect/>
          </a:stretch>
        </p:blipFill>
        <p:spPr>
          <a:xfrm>
            <a:off x="5525529" y="2897644"/>
            <a:ext cx="6561439" cy="3960356"/>
          </a:xfrm>
          <a:prstGeom prst="rect">
            <a:avLst/>
          </a:prstGeom>
        </p:spPr>
      </p:pic>
      <p:sp>
        <p:nvSpPr>
          <p:cNvPr id="6" name="Oval 5">
            <a:extLst>
              <a:ext uri="{FF2B5EF4-FFF2-40B4-BE49-F238E27FC236}">
                <a16:creationId xmlns:a16="http://schemas.microsoft.com/office/drawing/2014/main" id="{32C3AA12-167D-5F47-B81E-F4FF026B8E11}"/>
              </a:ext>
            </a:extLst>
          </p:cNvPr>
          <p:cNvSpPr/>
          <p:nvPr/>
        </p:nvSpPr>
        <p:spPr>
          <a:xfrm>
            <a:off x="5513172" y="3785287"/>
            <a:ext cx="864973" cy="642551"/>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19DAB5E-2575-8F4B-A1A0-B7E2ACB0A3F6}"/>
              </a:ext>
            </a:extLst>
          </p:cNvPr>
          <p:cNvSpPr/>
          <p:nvPr/>
        </p:nvSpPr>
        <p:spPr>
          <a:xfrm>
            <a:off x="9517790" y="5894130"/>
            <a:ext cx="1022524" cy="642551"/>
          </a:xfrm>
          <a:prstGeom prst="ellipse">
            <a:avLst/>
          </a:prstGeom>
          <a:noFill/>
          <a:ln w="412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718F9BF-0EC3-0143-993D-5D4F40272095}"/>
              </a:ext>
            </a:extLst>
          </p:cNvPr>
          <p:cNvSpPr txBox="1"/>
          <p:nvPr/>
        </p:nvSpPr>
        <p:spPr>
          <a:xfrm>
            <a:off x="6096000" y="4350474"/>
            <a:ext cx="1062681" cy="369332"/>
          </a:xfrm>
          <a:prstGeom prst="rect">
            <a:avLst/>
          </a:prstGeom>
          <a:noFill/>
        </p:spPr>
        <p:txBody>
          <a:bodyPr wrap="square" rtlCol="0">
            <a:spAutoFit/>
          </a:bodyPr>
          <a:lstStyle/>
          <a:p>
            <a:r>
              <a:rPr lang="en-US" dirty="0"/>
              <a:t>Start</a:t>
            </a:r>
          </a:p>
        </p:txBody>
      </p:sp>
      <p:sp>
        <p:nvSpPr>
          <p:cNvPr id="9" name="TextBox 8">
            <a:extLst>
              <a:ext uri="{FF2B5EF4-FFF2-40B4-BE49-F238E27FC236}">
                <a16:creationId xmlns:a16="http://schemas.microsoft.com/office/drawing/2014/main" id="{9E9BF381-B514-B14C-BF19-0E59D19DB2BC}"/>
              </a:ext>
            </a:extLst>
          </p:cNvPr>
          <p:cNvSpPr txBox="1"/>
          <p:nvPr/>
        </p:nvSpPr>
        <p:spPr>
          <a:xfrm>
            <a:off x="10301417" y="6393728"/>
            <a:ext cx="1062681" cy="369332"/>
          </a:xfrm>
          <a:prstGeom prst="rect">
            <a:avLst/>
          </a:prstGeom>
          <a:noFill/>
        </p:spPr>
        <p:txBody>
          <a:bodyPr wrap="square" rtlCol="0">
            <a:spAutoFit/>
          </a:bodyPr>
          <a:lstStyle/>
          <a:p>
            <a:r>
              <a:rPr lang="en-US" dirty="0"/>
              <a:t>Goal</a:t>
            </a:r>
          </a:p>
        </p:txBody>
      </p:sp>
      <p:cxnSp>
        <p:nvCxnSpPr>
          <p:cNvPr id="11" name="Straight Arrow Connector 10">
            <a:extLst>
              <a:ext uri="{FF2B5EF4-FFF2-40B4-BE49-F238E27FC236}">
                <a16:creationId xmlns:a16="http://schemas.microsoft.com/office/drawing/2014/main" id="{7B5C3364-D060-1244-B9AA-EE9F25A1675B}"/>
              </a:ext>
            </a:extLst>
          </p:cNvPr>
          <p:cNvCxnSpPr>
            <a:cxnSpLocks/>
            <a:stCxn id="19" idx="5"/>
          </p:cNvCxnSpPr>
          <p:nvPr/>
        </p:nvCxnSpPr>
        <p:spPr>
          <a:xfrm>
            <a:off x="6586135" y="5218375"/>
            <a:ext cx="2992412" cy="861149"/>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F61A1DC-E2C9-6E4E-B472-A1D42337EBA0}"/>
              </a:ext>
            </a:extLst>
          </p:cNvPr>
          <p:cNvSpPr/>
          <p:nvPr/>
        </p:nvSpPr>
        <p:spPr>
          <a:xfrm>
            <a:off x="7110283" y="4033268"/>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F7F3225-48F3-044E-840A-82456F8439F8}"/>
              </a:ext>
            </a:extLst>
          </p:cNvPr>
          <p:cNvSpPr/>
          <p:nvPr/>
        </p:nvSpPr>
        <p:spPr>
          <a:xfrm>
            <a:off x="5958015" y="3209732"/>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0E35907-E530-3E4B-8953-13368BF89AD0}"/>
              </a:ext>
            </a:extLst>
          </p:cNvPr>
          <p:cNvSpPr/>
          <p:nvPr/>
        </p:nvSpPr>
        <p:spPr>
          <a:xfrm>
            <a:off x="5847834" y="4669923"/>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E4F09D50-3A99-CA4C-9F02-FC219A7B4D7E}"/>
              </a:ext>
            </a:extLst>
          </p:cNvPr>
          <p:cNvCxnSpPr>
            <a:cxnSpLocks/>
            <a:stCxn id="18" idx="4"/>
          </p:cNvCxnSpPr>
          <p:nvPr/>
        </p:nvCxnSpPr>
        <p:spPr>
          <a:xfrm>
            <a:off x="6390502" y="3852283"/>
            <a:ext cx="3200402" cy="2227241"/>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2EA8A71-BF97-374E-8DCD-485B6D826564}"/>
              </a:ext>
            </a:extLst>
          </p:cNvPr>
          <p:cNvCxnSpPr>
            <a:cxnSpLocks/>
            <a:stCxn id="17" idx="5"/>
          </p:cNvCxnSpPr>
          <p:nvPr/>
        </p:nvCxnSpPr>
        <p:spPr>
          <a:xfrm>
            <a:off x="7848584" y="4581720"/>
            <a:ext cx="1729963" cy="1497804"/>
          </a:xfrm>
          <a:prstGeom prst="straightConnector1">
            <a:avLst/>
          </a:prstGeom>
          <a:ln w="6032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5298131-DB25-BD59-83DC-E8EAC16B1980}"/>
              </a:ext>
            </a:extLst>
          </p:cNvPr>
          <p:cNvSpPr txBox="1"/>
          <p:nvPr/>
        </p:nvSpPr>
        <p:spPr>
          <a:xfrm>
            <a:off x="6081583" y="430717"/>
            <a:ext cx="5449330" cy="646331"/>
          </a:xfrm>
          <a:prstGeom prst="rect">
            <a:avLst/>
          </a:prstGeom>
          <a:noFill/>
        </p:spPr>
        <p:txBody>
          <a:bodyPr wrap="square" rtlCol="0">
            <a:spAutoFit/>
          </a:bodyPr>
          <a:lstStyle/>
          <a:p>
            <a:r>
              <a:rPr lang="en-US" dirty="0"/>
              <a:t>We have a pretty good sense that ‘S’ would be more likely to get us to our goal faster than Z or T! </a:t>
            </a:r>
          </a:p>
        </p:txBody>
      </p:sp>
    </p:spTree>
    <p:extLst>
      <p:ext uri="{BB962C8B-B14F-4D97-AF65-F5344CB8AC3E}">
        <p14:creationId xmlns:p14="http://schemas.microsoft.com/office/powerpoint/2010/main" val="224522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dissolv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dissolve">
                                      <p:cBhvr>
                                        <p:cTn id="15" dur="500"/>
                                        <p:tgtEl>
                                          <p:spTgt spid="1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dissolv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dissolv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dissolve">
                                      <p:cBhvr>
                                        <p:cTn id="36" dur="5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dissolve">
                                      <p:cBhvr>
                                        <p:cTn id="41" dur="500"/>
                                        <p:tgtEl>
                                          <p:spTgt spid="13"/>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dissolve">
                                      <p:cBhvr>
                                        <p:cTn id="4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in Grid World!</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448432" y="1861496"/>
            <a:ext cx="6425514" cy="4650515"/>
          </a:xfrm>
        </p:spPr>
        <p:txBody>
          <a:bodyPr>
            <a:normAutofit/>
          </a:bodyPr>
          <a:lstStyle/>
          <a:p>
            <a:r>
              <a:rPr lang="en-US" sz="2200" dirty="0"/>
              <a:t>Let’s give each square a coordinate.</a:t>
            </a:r>
          </a:p>
          <a:p>
            <a:pPr lvl="1"/>
            <a:r>
              <a:rPr lang="en-US" sz="2000" dirty="0"/>
              <a:t>A = (0,0)</a:t>
            </a:r>
          </a:p>
          <a:p>
            <a:pPr lvl="1"/>
            <a:r>
              <a:rPr lang="en-US" sz="2000" dirty="0"/>
              <a:t>B = (1,0)</a:t>
            </a:r>
          </a:p>
          <a:p>
            <a:pPr lvl="1"/>
            <a:r>
              <a:rPr lang="en-US" sz="2000" dirty="0"/>
              <a:t>C = (2,0)</a:t>
            </a:r>
          </a:p>
          <a:p>
            <a:pPr lvl="1"/>
            <a:r>
              <a:rPr lang="en-US" sz="2000" dirty="0"/>
              <a:t>D = (3,0)</a:t>
            </a:r>
          </a:p>
          <a:p>
            <a:pPr lvl="1"/>
            <a:r>
              <a:rPr lang="en-US" sz="2000" dirty="0"/>
              <a:t>….</a:t>
            </a:r>
          </a:p>
          <a:p>
            <a:pPr lvl="1"/>
            <a:r>
              <a:rPr lang="en-US" sz="2000" dirty="0"/>
              <a:t>F = (0,1)</a:t>
            </a:r>
          </a:p>
          <a:p>
            <a:pPr lvl="1"/>
            <a:r>
              <a:rPr lang="en-US" sz="2000" dirty="0"/>
              <a:t>G = (1,1)</a:t>
            </a:r>
          </a:p>
          <a:p>
            <a:pPr lvl="1"/>
            <a:r>
              <a:rPr lang="en-US" sz="2000" dirty="0"/>
              <a:t>…</a:t>
            </a:r>
          </a:p>
          <a:p>
            <a:pPr lvl="1"/>
            <a:r>
              <a:rPr lang="en-US" sz="2000" dirty="0"/>
              <a:t>L = (3,2)</a:t>
            </a:r>
          </a:p>
          <a:p>
            <a:pPr lvl="1"/>
            <a:r>
              <a:rPr lang="en-US" sz="2000" dirty="0"/>
              <a:t>…</a:t>
            </a:r>
          </a:p>
          <a:p>
            <a:pPr lvl="1"/>
            <a:r>
              <a:rPr lang="en-US" sz="2000" dirty="0"/>
              <a:t>U = (4,4)</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cxnSp>
        <p:nvCxnSpPr>
          <p:cNvPr id="12" name="Straight Arrow Connector 11">
            <a:extLst>
              <a:ext uri="{FF2B5EF4-FFF2-40B4-BE49-F238E27FC236}">
                <a16:creationId xmlns:a16="http://schemas.microsoft.com/office/drawing/2014/main" id="{DBFDBDBF-7CC1-6A45-A7D9-DB7D7673336D}"/>
              </a:ext>
            </a:extLst>
          </p:cNvPr>
          <p:cNvCxnSpPr/>
          <p:nvPr/>
        </p:nvCxnSpPr>
        <p:spPr>
          <a:xfrm>
            <a:off x="628650" y="1828800"/>
            <a:ext cx="3461436" cy="0"/>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6FF4043-46C6-9D40-B37B-51F117B734CE}"/>
              </a:ext>
            </a:extLst>
          </p:cNvPr>
          <p:cNvSpPr txBox="1"/>
          <p:nvPr/>
        </p:nvSpPr>
        <p:spPr>
          <a:xfrm>
            <a:off x="2021616" y="1508164"/>
            <a:ext cx="337751" cy="369332"/>
          </a:xfrm>
          <a:prstGeom prst="rect">
            <a:avLst/>
          </a:prstGeom>
          <a:noFill/>
        </p:spPr>
        <p:txBody>
          <a:bodyPr wrap="square" rtlCol="0">
            <a:spAutoFit/>
          </a:bodyPr>
          <a:lstStyle/>
          <a:p>
            <a:r>
              <a:rPr lang="en-US" dirty="0"/>
              <a:t>X</a:t>
            </a:r>
          </a:p>
        </p:txBody>
      </p:sp>
      <p:cxnSp>
        <p:nvCxnSpPr>
          <p:cNvPr id="72" name="Straight Arrow Connector 71">
            <a:extLst>
              <a:ext uri="{FF2B5EF4-FFF2-40B4-BE49-F238E27FC236}">
                <a16:creationId xmlns:a16="http://schemas.microsoft.com/office/drawing/2014/main" id="{99B0B4A5-2D40-1A48-99DE-562EF8642534}"/>
              </a:ext>
            </a:extLst>
          </p:cNvPr>
          <p:cNvCxnSpPr>
            <a:cxnSpLocks/>
          </p:cNvCxnSpPr>
          <p:nvPr/>
        </p:nvCxnSpPr>
        <p:spPr>
          <a:xfrm>
            <a:off x="372660" y="1877496"/>
            <a:ext cx="0" cy="3683043"/>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713263EB-3E87-614E-9907-147BE7860673}"/>
              </a:ext>
            </a:extLst>
          </p:cNvPr>
          <p:cNvSpPr txBox="1"/>
          <p:nvPr/>
        </p:nvSpPr>
        <p:spPr>
          <a:xfrm>
            <a:off x="136979" y="3344707"/>
            <a:ext cx="337751" cy="369332"/>
          </a:xfrm>
          <a:prstGeom prst="rect">
            <a:avLst/>
          </a:prstGeom>
          <a:noFill/>
        </p:spPr>
        <p:txBody>
          <a:bodyPr wrap="square" rtlCol="0">
            <a:spAutoFit/>
          </a:bodyPr>
          <a:lstStyle/>
          <a:p>
            <a:r>
              <a:rPr lang="en-US" dirty="0"/>
              <a:t>Y</a:t>
            </a:r>
          </a:p>
        </p:txBody>
      </p:sp>
      <p:sp>
        <p:nvSpPr>
          <p:cNvPr id="74" name="TextBox 73">
            <a:extLst>
              <a:ext uri="{FF2B5EF4-FFF2-40B4-BE49-F238E27FC236}">
                <a16:creationId xmlns:a16="http://schemas.microsoft.com/office/drawing/2014/main" id="{5EAAED20-6CC8-D444-AC21-F88B5E4EF903}"/>
              </a:ext>
            </a:extLst>
          </p:cNvPr>
          <p:cNvSpPr txBox="1"/>
          <p:nvPr/>
        </p:nvSpPr>
        <p:spPr>
          <a:xfrm>
            <a:off x="322926" y="1747719"/>
            <a:ext cx="945388" cy="369332"/>
          </a:xfrm>
          <a:prstGeom prst="rect">
            <a:avLst/>
          </a:prstGeom>
          <a:noFill/>
        </p:spPr>
        <p:txBody>
          <a:bodyPr wrap="square" rtlCol="0">
            <a:spAutoFit/>
          </a:bodyPr>
          <a:lstStyle/>
          <a:p>
            <a:r>
              <a:rPr lang="en-US" dirty="0"/>
              <a:t>Origin</a:t>
            </a:r>
          </a:p>
        </p:txBody>
      </p:sp>
      <p:sp>
        <p:nvSpPr>
          <p:cNvPr id="5" name="TextBox 4">
            <a:extLst>
              <a:ext uri="{FF2B5EF4-FFF2-40B4-BE49-F238E27FC236}">
                <a16:creationId xmlns:a16="http://schemas.microsoft.com/office/drawing/2014/main" id="{5A2590C1-2A14-E73F-B538-56E938BAB9D2}"/>
              </a:ext>
            </a:extLst>
          </p:cNvPr>
          <p:cNvSpPr txBox="1"/>
          <p:nvPr/>
        </p:nvSpPr>
        <p:spPr>
          <a:xfrm>
            <a:off x="6081583" y="430717"/>
            <a:ext cx="5449330" cy="369332"/>
          </a:xfrm>
          <a:prstGeom prst="rect">
            <a:avLst/>
          </a:prstGeom>
          <a:noFill/>
        </p:spPr>
        <p:txBody>
          <a:bodyPr wrap="square" rtlCol="0">
            <a:spAutoFit/>
          </a:bodyPr>
          <a:lstStyle/>
          <a:p>
            <a:r>
              <a:rPr lang="en-US" dirty="0"/>
              <a:t>Let’s see this play out in grid world!</a:t>
            </a:r>
          </a:p>
        </p:txBody>
      </p:sp>
    </p:spTree>
    <p:extLst>
      <p:ext uri="{BB962C8B-B14F-4D97-AF65-F5344CB8AC3E}">
        <p14:creationId xmlns:p14="http://schemas.microsoft.com/office/powerpoint/2010/main" val="877193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dissolve">
                                      <p:cBhvr>
                                        <p:cTn id="7" dur="500"/>
                                        <p:tgtEl>
                                          <p:spTgt spid="7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dissolve">
                                      <p:cBhvr>
                                        <p:cTn id="12" dur="500"/>
                                        <p:tgtEl>
                                          <p:spTgt spid="12"/>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dissolve">
                                      <p:cBhvr>
                                        <p:cTn id="15" dur="500"/>
                                        <p:tgtEl>
                                          <p:spTgt spid="14"/>
                                        </p:tgtEl>
                                      </p:cBhvr>
                                    </p:animEffect>
                                  </p:childTnLst>
                                </p:cTn>
                              </p:par>
                              <p:par>
                                <p:cTn id="16" presetID="9" presetClass="entr" presetSubtype="0" fill="hold" nodeType="withEffect">
                                  <p:stCondLst>
                                    <p:cond delay="0"/>
                                  </p:stCondLst>
                                  <p:childTnLst>
                                    <p:set>
                                      <p:cBhvr>
                                        <p:cTn id="17" dur="1" fill="hold">
                                          <p:stCondLst>
                                            <p:cond delay="0"/>
                                          </p:stCondLst>
                                        </p:cTn>
                                        <p:tgtEl>
                                          <p:spTgt spid="72"/>
                                        </p:tgtEl>
                                        <p:attrNameLst>
                                          <p:attrName>style.visibility</p:attrName>
                                        </p:attrNameLst>
                                      </p:cBhvr>
                                      <p:to>
                                        <p:strVal val="visible"/>
                                      </p:to>
                                    </p:set>
                                    <p:animEffect transition="in" filter="dissolve">
                                      <p:cBhvr>
                                        <p:cTn id="18" dur="500"/>
                                        <p:tgtEl>
                                          <p:spTgt spid="72"/>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73"/>
                                        </p:tgtEl>
                                        <p:attrNameLst>
                                          <p:attrName>style.visibility</p:attrName>
                                        </p:attrNameLst>
                                      </p:cBhvr>
                                      <p:to>
                                        <p:strVal val="visible"/>
                                      </p:to>
                                    </p:set>
                                    <p:animEffect transition="in" filter="dissolve">
                                      <p:cBhvr>
                                        <p:cTn id="21" dur="500"/>
                                        <p:tgtEl>
                                          <p:spTgt spid="7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3">
                                            <p:txEl>
                                              <p:pRg st="0" end="0"/>
                                            </p:txEl>
                                          </p:spTgt>
                                        </p:tgtEl>
                                        <p:attrNameLst>
                                          <p:attrName>style.visibility</p:attrName>
                                        </p:attrNameLst>
                                      </p:cBhvr>
                                      <p:to>
                                        <p:strVal val="visible"/>
                                      </p:to>
                                    </p:set>
                                    <p:animEffect transition="in" filter="dissolve">
                                      <p:cBhvr>
                                        <p:cTn id="26" dur="500"/>
                                        <p:tgtEl>
                                          <p:spTgt spid="3">
                                            <p:txEl>
                                              <p:pRg st="0" end="0"/>
                                            </p:txEl>
                                          </p:spTgt>
                                        </p:tgtEl>
                                      </p:cBhvr>
                                    </p:animEffect>
                                  </p:childTnLst>
                                </p:cTn>
                              </p:par>
                              <p:par>
                                <p:cTn id="27" presetID="9" presetClass="entr" presetSubtype="0" fill="hold" nodeType="with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Effect transition="in" filter="dissolve">
                                      <p:cBhvr>
                                        <p:cTn id="29" dur="500"/>
                                        <p:tgtEl>
                                          <p:spTgt spid="3">
                                            <p:txEl>
                                              <p:pRg st="1" end="1"/>
                                            </p:txEl>
                                          </p:spTgt>
                                        </p:tgtEl>
                                      </p:cBhvr>
                                    </p:animEffect>
                                  </p:childTnLst>
                                </p:cTn>
                              </p:par>
                              <p:par>
                                <p:cTn id="30" presetID="9" presetClass="entr" presetSubtype="0" fill="hold" nodeType="with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Effect transition="in" filter="dissolve">
                                      <p:cBhvr>
                                        <p:cTn id="32" dur="500"/>
                                        <p:tgtEl>
                                          <p:spTgt spid="3">
                                            <p:txEl>
                                              <p:pRg st="2" end="2"/>
                                            </p:txEl>
                                          </p:spTgt>
                                        </p:tgtEl>
                                      </p:cBhvr>
                                    </p:animEffect>
                                  </p:childTnLst>
                                </p:cTn>
                              </p:par>
                              <p:par>
                                <p:cTn id="33" presetID="9" presetClass="entr" presetSubtype="0" fill="hold" nodeType="with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dissolve">
                                      <p:cBhvr>
                                        <p:cTn id="35" dur="500"/>
                                        <p:tgtEl>
                                          <p:spTgt spid="3">
                                            <p:txEl>
                                              <p:pRg st="3" end="3"/>
                                            </p:txEl>
                                          </p:spTgt>
                                        </p:tgtEl>
                                      </p:cBhvr>
                                    </p:animEffect>
                                  </p:childTnLst>
                                </p:cTn>
                              </p:par>
                              <p:par>
                                <p:cTn id="36" presetID="9" presetClass="entr" presetSubtype="0" fill="hold" nodeType="with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dissolve">
                                      <p:cBhvr>
                                        <p:cTn id="38" dur="500"/>
                                        <p:tgtEl>
                                          <p:spTgt spid="3">
                                            <p:txEl>
                                              <p:pRg st="4" end="4"/>
                                            </p:txEl>
                                          </p:spTgt>
                                        </p:tgtEl>
                                      </p:cBhvr>
                                    </p:animEffect>
                                  </p:childTnLst>
                                </p:cTn>
                              </p:par>
                              <p:par>
                                <p:cTn id="39" presetID="9" presetClass="entr" presetSubtype="0" fill="hold" nodeType="with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Effect transition="in" filter="dissolve">
                                      <p:cBhvr>
                                        <p:cTn id="41" dur="500"/>
                                        <p:tgtEl>
                                          <p:spTgt spid="3">
                                            <p:txEl>
                                              <p:pRg st="5" end="5"/>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dissolve">
                                      <p:cBhvr>
                                        <p:cTn id="46" dur="500"/>
                                        <p:tgtEl>
                                          <p:spTgt spid="3">
                                            <p:txEl>
                                              <p:pRg st="6" end="6"/>
                                            </p:txEl>
                                          </p:spTgt>
                                        </p:tgtEl>
                                      </p:cBhvr>
                                    </p:animEffect>
                                  </p:childTnLst>
                                </p:cTn>
                              </p:par>
                              <p:par>
                                <p:cTn id="47" presetID="9" presetClass="entr" presetSubtype="0" fill="hold" nodeType="with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dissolve">
                                      <p:cBhvr>
                                        <p:cTn id="49" dur="500"/>
                                        <p:tgtEl>
                                          <p:spTgt spid="3">
                                            <p:txEl>
                                              <p:pRg st="7" end="7"/>
                                            </p:txEl>
                                          </p:spTgt>
                                        </p:tgtEl>
                                      </p:cBhvr>
                                    </p:animEffect>
                                  </p:childTnLst>
                                </p:cTn>
                              </p:par>
                              <p:par>
                                <p:cTn id="50" presetID="9" presetClass="entr" presetSubtype="0" fill="hold" nodeType="with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dissolve">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dissolve">
                                      <p:cBhvr>
                                        <p:cTn id="57" dur="500"/>
                                        <p:tgtEl>
                                          <p:spTgt spid="3">
                                            <p:txEl>
                                              <p:pRg st="9" end="9"/>
                                            </p:txEl>
                                          </p:spTgt>
                                        </p:tgtEl>
                                      </p:cBhvr>
                                    </p:animEffect>
                                  </p:childTnLst>
                                </p:cTn>
                              </p:par>
                              <p:par>
                                <p:cTn id="58" presetID="9" presetClass="entr" presetSubtype="0" fill="hold" nodeType="withEffect">
                                  <p:stCondLst>
                                    <p:cond delay="0"/>
                                  </p:stCondLst>
                                  <p:childTnLst>
                                    <p:set>
                                      <p:cBhvr>
                                        <p:cTn id="59" dur="1" fill="hold">
                                          <p:stCondLst>
                                            <p:cond delay="0"/>
                                          </p:stCondLst>
                                        </p:cTn>
                                        <p:tgtEl>
                                          <p:spTgt spid="3">
                                            <p:txEl>
                                              <p:pRg st="10" end="10"/>
                                            </p:txEl>
                                          </p:spTgt>
                                        </p:tgtEl>
                                        <p:attrNameLst>
                                          <p:attrName>style.visibility</p:attrName>
                                        </p:attrNameLst>
                                      </p:cBhvr>
                                      <p:to>
                                        <p:strVal val="visible"/>
                                      </p:to>
                                    </p:set>
                                    <p:animEffect transition="in" filter="dissolve">
                                      <p:cBhvr>
                                        <p:cTn id="60" dur="500"/>
                                        <p:tgtEl>
                                          <p:spTgt spid="3">
                                            <p:txEl>
                                              <p:pRg st="10" end="1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9" presetClass="entr" presetSubtype="0" fill="hold" nodeType="clickEffect">
                                  <p:stCondLst>
                                    <p:cond delay="0"/>
                                  </p:stCondLst>
                                  <p:childTnLst>
                                    <p:set>
                                      <p:cBhvr>
                                        <p:cTn id="64" dur="1" fill="hold">
                                          <p:stCondLst>
                                            <p:cond delay="0"/>
                                          </p:stCondLst>
                                        </p:cTn>
                                        <p:tgtEl>
                                          <p:spTgt spid="3">
                                            <p:txEl>
                                              <p:pRg st="11" end="11"/>
                                            </p:txEl>
                                          </p:spTgt>
                                        </p:tgtEl>
                                        <p:attrNameLst>
                                          <p:attrName>style.visibility</p:attrName>
                                        </p:attrNameLst>
                                      </p:cBhvr>
                                      <p:to>
                                        <p:strVal val="visible"/>
                                      </p:to>
                                    </p:set>
                                    <p:animEffect transition="in" filter="dissolve">
                                      <p:cBhvr>
                                        <p:cTn id="65"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73" grpId="0"/>
      <p:bldP spid="7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Manhattan Distance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448432" y="1861496"/>
            <a:ext cx="7114918" cy="4650515"/>
          </a:xfrm>
        </p:spPr>
        <p:txBody>
          <a:bodyPr>
            <a:normAutofit/>
          </a:bodyPr>
          <a:lstStyle/>
          <a:p>
            <a:r>
              <a:rPr lang="en-US" sz="2200" dirty="0"/>
              <a:t>A common heuristic is </a:t>
            </a:r>
            <a:r>
              <a:rPr lang="en-US" sz="2200" b="1" dirty="0"/>
              <a:t>Manhattan Distance</a:t>
            </a:r>
            <a:r>
              <a:rPr lang="en-US" sz="2200" dirty="0"/>
              <a:t>.</a:t>
            </a:r>
          </a:p>
          <a:p>
            <a:pPr lvl="1"/>
            <a:r>
              <a:rPr lang="en-US" sz="1800" dirty="0"/>
              <a:t>Sometimes called Taxi-Cab distance.</a:t>
            </a:r>
          </a:p>
          <a:p>
            <a:pPr lvl="1"/>
            <a:endParaRPr lang="en-US" sz="1800" dirty="0"/>
          </a:p>
          <a:p>
            <a:r>
              <a:rPr lang="en-US" sz="2000" dirty="0"/>
              <a:t>Given two squares, X and Y:</a:t>
            </a:r>
          </a:p>
          <a:p>
            <a:pPr lvl="1"/>
            <a:r>
              <a:rPr lang="en-US" sz="2400" dirty="0"/>
              <a:t>X = (x</a:t>
            </a:r>
            <a:r>
              <a:rPr lang="en-US" sz="2400" baseline="-25000" dirty="0"/>
              <a:t>1</a:t>
            </a:r>
            <a:r>
              <a:rPr lang="en-US" sz="2400" dirty="0"/>
              <a:t>, y</a:t>
            </a:r>
            <a:r>
              <a:rPr lang="en-US" sz="2400" baseline="-25000" dirty="0"/>
              <a:t>1</a:t>
            </a:r>
            <a:r>
              <a:rPr lang="en-US" sz="2400" dirty="0"/>
              <a:t>)</a:t>
            </a:r>
          </a:p>
          <a:p>
            <a:pPr lvl="1"/>
            <a:r>
              <a:rPr lang="en-US" sz="2400" dirty="0"/>
              <a:t>Y = (x</a:t>
            </a:r>
            <a:r>
              <a:rPr lang="en-US" sz="2400" baseline="-25000" dirty="0"/>
              <a:t>2</a:t>
            </a:r>
            <a:r>
              <a:rPr lang="en-US" sz="2400" dirty="0"/>
              <a:t>, y</a:t>
            </a:r>
            <a:r>
              <a:rPr lang="en-US" sz="2400" baseline="-25000" dirty="0"/>
              <a:t>2</a:t>
            </a:r>
            <a:r>
              <a:rPr lang="en-US" sz="2400" dirty="0"/>
              <a:t>)</a:t>
            </a:r>
          </a:p>
          <a:p>
            <a:pPr lvl="1"/>
            <a:endParaRPr lang="en-US" sz="1800" dirty="0"/>
          </a:p>
          <a:p>
            <a:r>
              <a:rPr lang="en-US" sz="2000" dirty="0"/>
              <a:t>The Manhattan Distance is given by:</a:t>
            </a:r>
            <a:endParaRPr lang="en-US" sz="1800" dirty="0"/>
          </a:p>
          <a:p>
            <a:pPr marL="0" indent="0" algn="ctr">
              <a:buNone/>
            </a:pPr>
            <a:r>
              <a:rPr lang="en-US" sz="4400" dirty="0"/>
              <a:t>h(X,Y) = | x</a:t>
            </a:r>
            <a:r>
              <a:rPr lang="en-US" sz="4400" baseline="-25000" dirty="0"/>
              <a:t>1</a:t>
            </a:r>
            <a:r>
              <a:rPr lang="en-US" sz="4400" dirty="0"/>
              <a:t> – x</a:t>
            </a:r>
            <a:r>
              <a:rPr lang="en-US" sz="4400" baseline="-25000" dirty="0"/>
              <a:t>2</a:t>
            </a:r>
            <a:r>
              <a:rPr lang="en-US" sz="4400" dirty="0"/>
              <a:t> | + | y</a:t>
            </a:r>
            <a:r>
              <a:rPr lang="en-US" sz="4400" baseline="-25000" dirty="0"/>
              <a:t>1</a:t>
            </a:r>
            <a:r>
              <a:rPr lang="en-US" sz="4400" dirty="0"/>
              <a:t> – y</a:t>
            </a:r>
            <a:r>
              <a:rPr lang="en-US" sz="4400" baseline="-25000" dirty="0"/>
              <a:t>2</a:t>
            </a:r>
            <a:r>
              <a:rPr lang="en-US" sz="4400" dirty="0"/>
              <a:t> |</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cxnSp>
        <p:nvCxnSpPr>
          <p:cNvPr id="12" name="Straight Arrow Connector 11">
            <a:extLst>
              <a:ext uri="{FF2B5EF4-FFF2-40B4-BE49-F238E27FC236}">
                <a16:creationId xmlns:a16="http://schemas.microsoft.com/office/drawing/2014/main" id="{DBFDBDBF-7CC1-6A45-A7D9-DB7D7673336D}"/>
              </a:ext>
            </a:extLst>
          </p:cNvPr>
          <p:cNvCxnSpPr/>
          <p:nvPr/>
        </p:nvCxnSpPr>
        <p:spPr>
          <a:xfrm>
            <a:off x="628650" y="1828800"/>
            <a:ext cx="3461436" cy="0"/>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6FF4043-46C6-9D40-B37B-51F117B734CE}"/>
              </a:ext>
            </a:extLst>
          </p:cNvPr>
          <p:cNvSpPr txBox="1"/>
          <p:nvPr/>
        </p:nvSpPr>
        <p:spPr>
          <a:xfrm>
            <a:off x="2021616" y="1508164"/>
            <a:ext cx="337751" cy="369332"/>
          </a:xfrm>
          <a:prstGeom prst="rect">
            <a:avLst/>
          </a:prstGeom>
          <a:noFill/>
        </p:spPr>
        <p:txBody>
          <a:bodyPr wrap="square" rtlCol="0">
            <a:spAutoFit/>
          </a:bodyPr>
          <a:lstStyle/>
          <a:p>
            <a:r>
              <a:rPr lang="en-US" dirty="0"/>
              <a:t>X</a:t>
            </a:r>
          </a:p>
        </p:txBody>
      </p:sp>
      <p:cxnSp>
        <p:nvCxnSpPr>
          <p:cNvPr id="72" name="Straight Arrow Connector 71">
            <a:extLst>
              <a:ext uri="{FF2B5EF4-FFF2-40B4-BE49-F238E27FC236}">
                <a16:creationId xmlns:a16="http://schemas.microsoft.com/office/drawing/2014/main" id="{99B0B4A5-2D40-1A48-99DE-562EF8642534}"/>
              </a:ext>
            </a:extLst>
          </p:cNvPr>
          <p:cNvCxnSpPr>
            <a:cxnSpLocks/>
          </p:cNvCxnSpPr>
          <p:nvPr/>
        </p:nvCxnSpPr>
        <p:spPr>
          <a:xfrm>
            <a:off x="372660" y="1877496"/>
            <a:ext cx="0" cy="3683043"/>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713263EB-3E87-614E-9907-147BE7860673}"/>
              </a:ext>
            </a:extLst>
          </p:cNvPr>
          <p:cNvSpPr txBox="1"/>
          <p:nvPr/>
        </p:nvSpPr>
        <p:spPr>
          <a:xfrm>
            <a:off x="136979" y="3344707"/>
            <a:ext cx="337751" cy="369332"/>
          </a:xfrm>
          <a:prstGeom prst="rect">
            <a:avLst/>
          </a:prstGeom>
          <a:noFill/>
        </p:spPr>
        <p:txBody>
          <a:bodyPr wrap="square" rtlCol="0">
            <a:spAutoFit/>
          </a:bodyPr>
          <a:lstStyle/>
          <a:p>
            <a:r>
              <a:rPr lang="en-US" dirty="0"/>
              <a:t>Y</a:t>
            </a:r>
          </a:p>
        </p:txBody>
      </p:sp>
      <p:sp>
        <p:nvSpPr>
          <p:cNvPr id="5" name="TextBox 4">
            <a:extLst>
              <a:ext uri="{FF2B5EF4-FFF2-40B4-BE49-F238E27FC236}">
                <a16:creationId xmlns:a16="http://schemas.microsoft.com/office/drawing/2014/main" id="{F4628CE1-F264-8D1C-90BC-1971617B219C}"/>
              </a:ext>
            </a:extLst>
          </p:cNvPr>
          <p:cNvSpPr txBox="1"/>
          <p:nvPr/>
        </p:nvSpPr>
        <p:spPr>
          <a:xfrm>
            <a:off x="2021616" y="6148373"/>
            <a:ext cx="7968015" cy="369332"/>
          </a:xfrm>
          <a:prstGeom prst="rect">
            <a:avLst/>
          </a:prstGeom>
          <a:noFill/>
        </p:spPr>
        <p:txBody>
          <a:bodyPr wrap="none" rtlCol="0">
            <a:spAutoFit/>
          </a:bodyPr>
          <a:lstStyle/>
          <a:p>
            <a:r>
              <a:rPr lang="en-US" dirty="0"/>
              <a:t>Or put simply: it’s the horizontal difference plus the vertical difference! </a:t>
            </a:r>
          </a:p>
        </p:txBody>
      </p:sp>
    </p:spTree>
    <p:extLst>
      <p:ext uri="{BB962C8B-B14F-4D97-AF65-F5344CB8AC3E}">
        <p14:creationId xmlns:p14="http://schemas.microsoft.com/office/powerpoint/2010/main" val="2582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dissolve">
                                      <p:cBhvr>
                                        <p:cTn id="10" dur="500"/>
                                        <p:tgtEl>
                                          <p:spTgt spid="3">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dissolve">
                                      <p:cBhvr>
                                        <p:cTn id="13" dur="500"/>
                                        <p:tgtEl>
                                          <p:spTgt spid="3">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dissolve">
                                      <p:cBhvr>
                                        <p:cTn id="21" dur="500"/>
                                        <p:tgtEl>
                                          <p:spTgt spid="3">
                                            <p:txEl>
                                              <p:pRg st="8" end="8"/>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dissolv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Last time, we talked about </a:t>
            </a:r>
            <a:r>
              <a:rPr lang="en-US" sz="2400" b="1" dirty="0"/>
              <a:t>uninformed search</a:t>
            </a:r>
            <a:r>
              <a:rPr lang="en-US" sz="2400" dirty="0"/>
              <a:t>!</a:t>
            </a:r>
          </a:p>
          <a:p>
            <a:endParaRPr lang="en-US" sz="2400" dirty="0"/>
          </a:p>
          <a:p>
            <a:r>
              <a:rPr lang="en-US" sz="2400" dirty="0"/>
              <a:t>What did we mean by that?</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Tree>
    <p:extLst>
      <p:ext uri="{BB962C8B-B14F-4D97-AF65-F5344CB8AC3E}">
        <p14:creationId xmlns:p14="http://schemas.microsoft.com/office/powerpoint/2010/main" val="3973071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Manhattan Distance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448432" y="1861496"/>
            <a:ext cx="7114918" cy="4650515"/>
          </a:xfrm>
        </p:spPr>
        <p:txBody>
          <a:bodyPr>
            <a:normAutofit/>
          </a:bodyPr>
          <a:lstStyle/>
          <a:p>
            <a:r>
              <a:rPr lang="en-US" sz="2200" dirty="0"/>
              <a:t>Let’s compare this to “actual distance”</a:t>
            </a:r>
          </a:p>
          <a:p>
            <a:r>
              <a:rPr lang="en-US" sz="2200" b="1" dirty="0">
                <a:solidFill>
                  <a:schemeClr val="accent1"/>
                </a:solidFill>
              </a:rPr>
              <a:t>Ignoring Manhattan distance for a second: what is the minimum cost/shortest path from L to G?</a:t>
            </a:r>
          </a:p>
          <a:p>
            <a:r>
              <a:rPr lang="en-US" sz="2200" dirty="0"/>
              <a:t>To go from L (3,2) to G (1,1) we travel..</a:t>
            </a:r>
          </a:p>
          <a:p>
            <a:pPr lvl="1"/>
            <a:r>
              <a:rPr lang="en-US" sz="1800" dirty="0"/>
              <a:t>L to H</a:t>
            </a:r>
          </a:p>
          <a:p>
            <a:pPr lvl="1"/>
            <a:r>
              <a:rPr lang="en-US" sz="1800" dirty="0"/>
              <a:t>H to D</a:t>
            </a:r>
          </a:p>
          <a:p>
            <a:pPr lvl="1"/>
            <a:r>
              <a:rPr lang="en-US" sz="1800" dirty="0"/>
              <a:t>D to C</a:t>
            </a:r>
          </a:p>
          <a:p>
            <a:pPr lvl="1"/>
            <a:r>
              <a:rPr lang="en-US" sz="1800" dirty="0"/>
              <a:t>C to B</a:t>
            </a:r>
          </a:p>
          <a:p>
            <a:pPr lvl="1"/>
            <a:r>
              <a:rPr lang="en-US" sz="1800" dirty="0"/>
              <a:t>B to G</a:t>
            </a:r>
          </a:p>
          <a:p>
            <a:r>
              <a:rPr lang="en-US" sz="2000" dirty="0"/>
              <a:t>A total cost of 5</a:t>
            </a:r>
          </a:p>
          <a:p>
            <a:pPr lvl="1"/>
            <a:endParaRPr lang="en-US" sz="18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grpSp>
        <p:nvGrpSpPr>
          <p:cNvPr id="17" name="Group 16">
            <a:extLst>
              <a:ext uri="{FF2B5EF4-FFF2-40B4-BE49-F238E27FC236}">
                <a16:creationId xmlns:a16="http://schemas.microsoft.com/office/drawing/2014/main" id="{49E3C3F2-AB95-BC4E-89CD-934C5C32635D}"/>
              </a:ext>
            </a:extLst>
          </p:cNvPr>
          <p:cNvGrpSpPr/>
          <p:nvPr/>
        </p:nvGrpSpPr>
        <p:grpSpPr>
          <a:xfrm>
            <a:off x="1878227" y="2544902"/>
            <a:ext cx="1005455" cy="1038557"/>
            <a:chOff x="1878227" y="2544902"/>
            <a:chExt cx="1005455" cy="1038557"/>
          </a:xfrm>
        </p:grpSpPr>
        <p:cxnSp>
          <p:nvCxnSpPr>
            <p:cNvPr id="6" name="Straight Arrow Connector 5">
              <a:extLst>
                <a:ext uri="{FF2B5EF4-FFF2-40B4-BE49-F238E27FC236}">
                  <a16:creationId xmlns:a16="http://schemas.microsoft.com/office/drawing/2014/main" id="{3E1924E6-32BA-204E-910A-6FF399BC8D3D}"/>
                </a:ext>
              </a:extLst>
            </p:cNvPr>
            <p:cNvCxnSpPr>
              <a:cxnSpLocks/>
            </p:cNvCxnSpPr>
            <p:nvPr/>
          </p:nvCxnSpPr>
          <p:spPr>
            <a:xfrm flipV="1">
              <a:off x="2858968" y="2549414"/>
              <a:ext cx="0" cy="1034045"/>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2973A4A0-B682-FF47-9AD7-AA05597F5323}"/>
                </a:ext>
              </a:extLst>
            </p:cNvPr>
            <p:cNvCxnSpPr>
              <a:cxnSpLocks/>
            </p:cNvCxnSpPr>
            <p:nvPr/>
          </p:nvCxnSpPr>
          <p:spPr>
            <a:xfrm>
              <a:off x="1878227" y="2574127"/>
              <a:ext cx="1005455" cy="0"/>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A752FBF4-ACA4-764A-B88F-4F34819DEFD1}"/>
                </a:ext>
              </a:extLst>
            </p:cNvPr>
            <p:cNvCxnSpPr>
              <a:cxnSpLocks/>
            </p:cNvCxnSpPr>
            <p:nvPr/>
          </p:nvCxnSpPr>
          <p:spPr>
            <a:xfrm flipV="1">
              <a:off x="1915298" y="2544902"/>
              <a:ext cx="0" cy="667855"/>
            </a:xfrm>
            <a:prstGeom prst="straightConnector1">
              <a:avLst/>
            </a:prstGeom>
            <a:ln w="73025">
              <a:solidFill>
                <a:srgbClr val="00B050"/>
              </a:solidFill>
              <a:headEnd type="triangle" w="med" len="med"/>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59315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dissolve">
                                      <p:cBhvr>
                                        <p:cTn id="12" dur="500"/>
                                        <p:tgtEl>
                                          <p:spTgt spid="3">
                                            <p:txEl>
                                              <p:pRg st="3" end="3"/>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dissolve">
                                      <p:cBhvr>
                                        <p:cTn id="15" dur="500"/>
                                        <p:tgtEl>
                                          <p:spTgt spid="3">
                                            <p:txEl>
                                              <p:pRg st="4" end="4"/>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dissolve">
                                      <p:cBhvr>
                                        <p:cTn id="18" dur="500"/>
                                        <p:tgtEl>
                                          <p:spTgt spid="3">
                                            <p:txEl>
                                              <p:pRg st="5" end="5"/>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dissolve">
                                      <p:cBhvr>
                                        <p:cTn id="21" dur="500"/>
                                        <p:tgtEl>
                                          <p:spTgt spid="3">
                                            <p:txEl>
                                              <p:pRg st="6" end="6"/>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dissolve">
                                      <p:cBhvr>
                                        <p:cTn id="24" dur="500"/>
                                        <p:tgtEl>
                                          <p:spTgt spid="3">
                                            <p:txEl>
                                              <p:pRg st="7" end="7"/>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dissolv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Manhattan Distance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448432" y="1861496"/>
            <a:ext cx="7114918" cy="4650515"/>
          </a:xfrm>
        </p:spPr>
        <p:txBody>
          <a:bodyPr>
            <a:normAutofit lnSpcReduction="10000"/>
          </a:bodyPr>
          <a:lstStyle/>
          <a:p>
            <a:r>
              <a:rPr lang="en-US" sz="2200" dirty="0"/>
              <a:t>Let’s compare this to “actual distance”</a:t>
            </a:r>
          </a:p>
          <a:p>
            <a:r>
              <a:rPr lang="en-US" sz="2200" dirty="0"/>
              <a:t>To go from L (3,2) to G (1,1) we travel..</a:t>
            </a:r>
          </a:p>
          <a:p>
            <a:pPr lvl="1"/>
            <a:r>
              <a:rPr lang="en-US" sz="1800" dirty="0"/>
              <a:t>L to H</a:t>
            </a:r>
          </a:p>
          <a:p>
            <a:pPr lvl="1"/>
            <a:r>
              <a:rPr lang="en-US" sz="1800" dirty="0"/>
              <a:t>H to D</a:t>
            </a:r>
          </a:p>
          <a:p>
            <a:pPr lvl="1"/>
            <a:r>
              <a:rPr lang="en-US" sz="1800" dirty="0"/>
              <a:t>D to C</a:t>
            </a:r>
          </a:p>
          <a:p>
            <a:pPr lvl="1"/>
            <a:r>
              <a:rPr lang="en-US" sz="1800" dirty="0"/>
              <a:t>C to B</a:t>
            </a:r>
          </a:p>
          <a:p>
            <a:pPr lvl="1"/>
            <a:r>
              <a:rPr lang="en-US" sz="1800" dirty="0"/>
              <a:t>B to G</a:t>
            </a:r>
          </a:p>
          <a:p>
            <a:r>
              <a:rPr lang="en-US" sz="2000" dirty="0"/>
              <a:t>A total cost of 5</a:t>
            </a:r>
          </a:p>
          <a:p>
            <a:r>
              <a:rPr lang="en-US" sz="2000" b="1" dirty="0">
                <a:solidFill>
                  <a:schemeClr val="accent1"/>
                </a:solidFill>
              </a:rPr>
              <a:t>But what is the Manhattan Distance?</a:t>
            </a:r>
          </a:p>
          <a:p>
            <a:r>
              <a:rPr lang="en-US" sz="2000" dirty="0"/>
              <a:t>The Manhattan Distance is only 3.</a:t>
            </a:r>
          </a:p>
          <a:p>
            <a:pPr lvl="1"/>
            <a:r>
              <a:rPr lang="en-US" sz="1800" dirty="0"/>
              <a:t>h(L,G) = |(L</a:t>
            </a:r>
            <a:r>
              <a:rPr lang="en-US" sz="1800" baseline="-25000" dirty="0"/>
              <a:t>x</a:t>
            </a:r>
            <a:r>
              <a:rPr lang="en-US" sz="1800" dirty="0"/>
              <a:t> – </a:t>
            </a:r>
            <a:r>
              <a:rPr lang="en-US" sz="1800" dirty="0" err="1"/>
              <a:t>G</a:t>
            </a:r>
            <a:r>
              <a:rPr lang="en-US" sz="1800" baseline="-25000" dirty="0" err="1"/>
              <a:t>x</a:t>
            </a:r>
            <a:r>
              <a:rPr lang="en-US" sz="1800" dirty="0"/>
              <a:t>)| + | L</a:t>
            </a:r>
            <a:r>
              <a:rPr lang="en-US" sz="1800" baseline="-25000" dirty="0"/>
              <a:t>y </a:t>
            </a:r>
            <a:r>
              <a:rPr lang="en-US" sz="1800" dirty="0"/>
              <a:t>- </a:t>
            </a:r>
            <a:r>
              <a:rPr lang="en-US" sz="1800" dirty="0" err="1"/>
              <a:t>G</a:t>
            </a:r>
            <a:r>
              <a:rPr lang="en-US" sz="1800" baseline="-25000" dirty="0" err="1"/>
              <a:t>y</a:t>
            </a:r>
            <a:r>
              <a:rPr lang="en-US" sz="1800" baseline="-25000" dirty="0"/>
              <a:t> </a:t>
            </a:r>
            <a:r>
              <a:rPr lang="en-US" sz="1800" dirty="0"/>
              <a:t>|</a:t>
            </a:r>
          </a:p>
          <a:p>
            <a:pPr marL="274320" lvl="1" indent="0">
              <a:buNone/>
            </a:pPr>
            <a:r>
              <a:rPr lang="en-US" sz="1800" dirty="0"/>
              <a:t>	   = |3 – 1| + |2 – 1 | </a:t>
            </a:r>
            <a:r>
              <a:rPr lang="en-US" sz="1800" dirty="0">
                <a:sym typeface="Wingdings" pitchFamily="2" charset="2"/>
              </a:rPr>
              <a:t> 2 + 1  3</a:t>
            </a:r>
            <a:endParaRPr lang="en-US" sz="1700" dirty="0"/>
          </a:p>
          <a:p>
            <a:pPr lvl="1"/>
            <a:endParaRPr lang="en-US" sz="18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grpSp>
        <p:nvGrpSpPr>
          <p:cNvPr id="8" name="Group 7">
            <a:extLst>
              <a:ext uri="{FF2B5EF4-FFF2-40B4-BE49-F238E27FC236}">
                <a16:creationId xmlns:a16="http://schemas.microsoft.com/office/drawing/2014/main" id="{DFB26C7D-3763-6E49-B1B8-7E3EA0867E45}"/>
              </a:ext>
            </a:extLst>
          </p:cNvPr>
          <p:cNvGrpSpPr/>
          <p:nvPr/>
        </p:nvGrpSpPr>
        <p:grpSpPr>
          <a:xfrm>
            <a:off x="1865870" y="2972364"/>
            <a:ext cx="993098" cy="635808"/>
            <a:chOff x="1865870" y="2972364"/>
            <a:chExt cx="993098" cy="635808"/>
          </a:xfrm>
        </p:grpSpPr>
        <p:cxnSp>
          <p:nvCxnSpPr>
            <p:cNvPr id="35" name="Straight Arrow Connector 34">
              <a:extLst>
                <a:ext uri="{FF2B5EF4-FFF2-40B4-BE49-F238E27FC236}">
                  <a16:creationId xmlns:a16="http://schemas.microsoft.com/office/drawing/2014/main" id="{13BF489D-07D7-9D4A-A4F9-DEE052A39DAA}"/>
                </a:ext>
              </a:extLst>
            </p:cNvPr>
            <p:cNvCxnSpPr>
              <a:cxnSpLocks/>
            </p:cNvCxnSpPr>
            <p:nvPr/>
          </p:nvCxnSpPr>
          <p:spPr>
            <a:xfrm flipH="1" flipV="1">
              <a:off x="1865870" y="3583459"/>
              <a:ext cx="993098" cy="1"/>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8B32BFB2-BFC6-3F4B-92E0-C847541E61B8}"/>
                </a:ext>
              </a:extLst>
            </p:cNvPr>
            <p:cNvCxnSpPr>
              <a:cxnSpLocks/>
            </p:cNvCxnSpPr>
            <p:nvPr/>
          </p:nvCxnSpPr>
          <p:spPr>
            <a:xfrm flipH="1">
              <a:off x="1887688" y="2972364"/>
              <a:ext cx="9151" cy="635808"/>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94009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animEffect transition="in" filter="dissolve">
                                      <p:cBhvr>
                                        <p:cTn id="7" dur="500"/>
                                        <p:tgtEl>
                                          <p:spTgt spid="3">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animEffect transition="in" filter="dissolve">
                                      <p:cBhvr>
                                        <p:cTn id="17" dur="500"/>
                                        <p:tgtEl>
                                          <p:spTgt spid="3">
                                            <p:txEl>
                                              <p:pRg st="10" end="10"/>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3">
                                            <p:txEl>
                                              <p:pRg st="11" end="11"/>
                                            </p:txEl>
                                          </p:spTgt>
                                        </p:tgtEl>
                                        <p:attrNameLst>
                                          <p:attrName>style.visibility</p:attrName>
                                        </p:attrNameLst>
                                      </p:cBhvr>
                                      <p:to>
                                        <p:strVal val="visible"/>
                                      </p:to>
                                    </p:set>
                                    <p:animEffect transition="in" filter="dissolve">
                                      <p:cBhvr>
                                        <p:cTn id="2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Manhattan Distance</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grpSp>
        <p:nvGrpSpPr>
          <p:cNvPr id="8" name="Group 7">
            <a:extLst>
              <a:ext uri="{FF2B5EF4-FFF2-40B4-BE49-F238E27FC236}">
                <a16:creationId xmlns:a16="http://schemas.microsoft.com/office/drawing/2014/main" id="{DFB26C7D-3763-6E49-B1B8-7E3EA0867E45}"/>
              </a:ext>
            </a:extLst>
          </p:cNvPr>
          <p:cNvGrpSpPr/>
          <p:nvPr/>
        </p:nvGrpSpPr>
        <p:grpSpPr>
          <a:xfrm>
            <a:off x="1865870" y="2972364"/>
            <a:ext cx="993098" cy="635808"/>
            <a:chOff x="1865870" y="2972364"/>
            <a:chExt cx="993098" cy="635808"/>
          </a:xfrm>
        </p:grpSpPr>
        <p:cxnSp>
          <p:nvCxnSpPr>
            <p:cNvPr id="35" name="Straight Arrow Connector 34">
              <a:extLst>
                <a:ext uri="{FF2B5EF4-FFF2-40B4-BE49-F238E27FC236}">
                  <a16:creationId xmlns:a16="http://schemas.microsoft.com/office/drawing/2014/main" id="{13BF489D-07D7-9D4A-A4F9-DEE052A39DAA}"/>
                </a:ext>
              </a:extLst>
            </p:cNvPr>
            <p:cNvCxnSpPr>
              <a:cxnSpLocks/>
            </p:cNvCxnSpPr>
            <p:nvPr/>
          </p:nvCxnSpPr>
          <p:spPr>
            <a:xfrm flipH="1" flipV="1">
              <a:off x="1865870" y="3583459"/>
              <a:ext cx="993098" cy="1"/>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8B32BFB2-BFC6-3F4B-92E0-C847541E61B8}"/>
                </a:ext>
              </a:extLst>
            </p:cNvPr>
            <p:cNvCxnSpPr>
              <a:cxnSpLocks/>
            </p:cNvCxnSpPr>
            <p:nvPr/>
          </p:nvCxnSpPr>
          <p:spPr>
            <a:xfrm flipH="1">
              <a:off x="1887688" y="2972364"/>
              <a:ext cx="9151" cy="635808"/>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CA18D82E-F43C-BC42-9914-E6D703E7C24A}"/>
              </a:ext>
            </a:extLst>
          </p:cNvPr>
          <p:cNvSpPr txBox="1"/>
          <p:nvPr/>
        </p:nvSpPr>
        <p:spPr>
          <a:xfrm>
            <a:off x="4263081" y="2033225"/>
            <a:ext cx="7241060"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Manhattan Distance:</a:t>
            </a:r>
          </a:p>
          <a:p>
            <a:pPr marL="742950" lvl="1" indent="-285750">
              <a:buFont typeface="Arial" panose="020B0604020202020204" pitchFamily="34" charset="0"/>
              <a:buChar char="•"/>
            </a:pPr>
            <a:r>
              <a:rPr lang="en-US" sz="2400" dirty="0"/>
              <a:t>Ignores obstacles</a:t>
            </a:r>
          </a:p>
          <a:p>
            <a:pPr marL="742950" lvl="1" indent="-285750">
              <a:buFont typeface="Arial" panose="020B0604020202020204" pitchFamily="34" charset="0"/>
              <a:buChar char="•"/>
            </a:pPr>
            <a:r>
              <a:rPr lang="en-US" sz="2400" dirty="0"/>
              <a:t>May underestimate distances</a:t>
            </a:r>
          </a:p>
          <a:p>
            <a:pPr marL="1200150" lvl="2" indent="-285750">
              <a:buFont typeface="Arial" panose="020B0604020202020204" pitchFamily="34" charset="0"/>
              <a:buChar char="•"/>
            </a:pPr>
            <a:r>
              <a:rPr lang="en-US" sz="2400" dirty="0"/>
              <a:t>Optimistically said 3, when actual was 5.</a:t>
            </a:r>
          </a:p>
          <a:p>
            <a:pPr marL="742950" lvl="1" indent="-285750">
              <a:buFont typeface="Arial" panose="020B0604020202020204" pitchFamily="34" charset="0"/>
              <a:buChar char="•"/>
            </a:pPr>
            <a:r>
              <a:rPr lang="en-US" sz="2400" dirty="0"/>
              <a:t>But this is OK!</a:t>
            </a:r>
          </a:p>
          <a:p>
            <a:pPr marL="742950" lvl="1"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Armed with the power of a heuristic, new search strategies are opened to us!</a:t>
            </a:r>
          </a:p>
        </p:txBody>
      </p:sp>
    </p:spTree>
    <p:extLst>
      <p:ext uri="{BB962C8B-B14F-4D97-AF65-F5344CB8AC3E}">
        <p14:creationId xmlns:p14="http://schemas.microsoft.com/office/powerpoint/2010/main" val="228670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animEffect transition="in" filter="dissolve">
                                      <p:cBhvr>
                                        <p:cTn id="7"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Best 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7" name="TextBox 6">
            <a:extLst>
              <a:ext uri="{FF2B5EF4-FFF2-40B4-BE49-F238E27FC236}">
                <a16:creationId xmlns:a16="http://schemas.microsoft.com/office/drawing/2014/main" id="{CA18D82E-F43C-BC42-9914-E6D703E7C24A}"/>
              </a:ext>
            </a:extLst>
          </p:cNvPr>
          <p:cNvSpPr txBox="1"/>
          <p:nvPr/>
        </p:nvSpPr>
        <p:spPr>
          <a:xfrm>
            <a:off x="1173892" y="2033225"/>
            <a:ext cx="10330249"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When choosing a state on the frontier…</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Use a heuristic to estimate how close that state is to a goal state!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And determine which state to expand based on it!</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Multiple flavors of </a:t>
            </a:r>
            <a:r>
              <a:rPr lang="en-US" sz="2400" b="1" dirty="0"/>
              <a:t>Best-First Search.</a:t>
            </a:r>
          </a:p>
          <a:p>
            <a:pPr marL="742950" lvl="1" indent="-285750">
              <a:buFont typeface="Arial" panose="020B0604020202020204" pitchFamily="34" charset="0"/>
              <a:buChar char="•"/>
            </a:pPr>
            <a:r>
              <a:rPr lang="en-US" sz="2400" dirty="0"/>
              <a:t>Our first kind of </a:t>
            </a:r>
            <a:r>
              <a:rPr lang="en-US" sz="2400" b="1" dirty="0"/>
              <a:t>Informed Search</a:t>
            </a:r>
            <a:r>
              <a:rPr lang="en-US" sz="2400" dirty="0"/>
              <a:t>.</a:t>
            </a:r>
          </a:p>
        </p:txBody>
      </p:sp>
    </p:spTree>
    <p:extLst>
      <p:ext uri="{BB962C8B-B14F-4D97-AF65-F5344CB8AC3E}">
        <p14:creationId xmlns:p14="http://schemas.microsoft.com/office/powerpoint/2010/main" val="664838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Best-First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7" name="TextBox 6">
            <a:extLst>
              <a:ext uri="{FF2B5EF4-FFF2-40B4-BE49-F238E27FC236}">
                <a16:creationId xmlns:a16="http://schemas.microsoft.com/office/drawing/2014/main" id="{CA18D82E-F43C-BC42-9914-E6D703E7C24A}"/>
              </a:ext>
            </a:extLst>
          </p:cNvPr>
          <p:cNvSpPr txBox="1"/>
          <p:nvPr/>
        </p:nvSpPr>
        <p:spPr>
          <a:xfrm>
            <a:off x="1173892" y="2033225"/>
            <a:ext cx="10330249"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Today, we’ll talk about two kinds of Best-First Search:</a:t>
            </a:r>
          </a:p>
          <a:p>
            <a:pPr marL="285750" indent="-285750">
              <a:buFont typeface="Arial" panose="020B0604020202020204" pitchFamily="34" charset="0"/>
              <a:buChar char="•"/>
            </a:pPr>
            <a:endParaRPr lang="en-US" sz="2400" dirty="0"/>
          </a:p>
          <a:p>
            <a:r>
              <a:rPr lang="en-US" sz="2400" dirty="0"/>
              <a:t>1.) </a:t>
            </a:r>
            <a:r>
              <a:rPr lang="en-US" sz="2400" b="1" dirty="0"/>
              <a:t>Greedy Search</a:t>
            </a:r>
          </a:p>
          <a:p>
            <a:endParaRPr lang="en-US" sz="2400" dirty="0"/>
          </a:p>
          <a:p>
            <a:r>
              <a:rPr lang="en-US" sz="2400" dirty="0"/>
              <a:t>2.) </a:t>
            </a:r>
            <a:r>
              <a:rPr lang="en-US" sz="2400" b="1" dirty="0"/>
              <a:t>A* Search</a:t>
            </a:r>
          </a:p>
        </p:txBody>
      </p:sp>
    </p:spTree>
    <p:extLst>
      <p:ext uri="{BB962C8B-B14F-4D97-AF65-F5344CB8AC3E}">
        <p14:creationId xmlns:p14="http://schemas.microsoft.com/office/powerpoint/2010/main" val="34846934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7" name="TextBox 6">
            <a:extLst>
              <a:ext uri="{FF2B5EF4-FFF2-40B4-BE49-F238E27FC236}">
                <a16:creationId xmlns:a16="http://schemas.microsoft.com/office/drawing/2014/main" id="{CA18D82E-F43C-BC42-9914-E6D703E7C24A}"/>
              </a:ext>
            </a:extLst>
          </p:cNvPr>
          <p:cNvSpPr txBox="1"/>
          <p:nvPr/>
        </p:nvSpPr>
        <p:spPr>
          <a:xfrm>
            <a:off x="1173892" y="2033225"/>
            <a:ext cx="10330249"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When choosing the next state, always choose the one with the lowest heuristic value.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 other words: always choose the state which (we think) is closest to the goal.</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 other, other words: </a:t>
            </a:r>
          </a:p>
          <a:p>
            <a:pPr marL="742950" lvl="1" indent="-285750">
              <a:buFont typeface="Arial" panose="020B0604020202020204" pitchFamily="34" charset="0"/>
              <a:buChar char="•"/>
            </a:pPr>
            <a:r>
              <a:rPr lang="en-US" sz="2400" dirty="0"/>
              <a:t>Before we *only* cared about distance from start</a:t>
            </a:r>
          </a:p>
          <a:p>
            <a:pPr marL="742950" lvl="1" indent="-285750">
              <a:buFont typeface="Arial" panose="020B0604020202020204" pitchFamily="34" charset="0"/>
              <a:buChar char="•"/>
            </a:pPr>
            <a:r>
              <a:rPr lang="en-US" sz="2400" dirty="0"/>
              <a:t>Greedy Search *only* cares about distance from goal</a:t>
            </a:r>
          </a:p>
        </p:txBody>
      </p:sp>
    </p:spTree>
    <p:extLst>
      <p:ext uri="{BB962C8B-B14F-4D97-AF65-F5344CB8AC3E}">
        <p14:creationId xmlns:p14="http://schemas.microsoft.com/office/powerpoint/2010/main" val="336929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animEffect transition="in" filter="dissolve">
                                      <p:cBhvr>
                                        <p:cTn id="7" dur="500"/>
                                        <p:tgtEl>
                                          <p:spTgt spid="7">
                                            <p:txEl>
                                              <p:pRg st="4" end="4"/>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7">
                                            <p:txEl>
                                              <p:pRg st="5" end="5"/>
                                            </p:txEl>
                                          </p:spTgt>
                                        </p:tgtEl>
                                        <p:attrNameLst>
                                          <p:attrName>style.visibility</p:attrName>
                                        </p:attrNameLst>
                                      </p:cBhvr>
                                      <p:to>
                                        <p:strVal val="visible"/>
                                      </p:to>
                                    </p:set>
                                    <p:animEffect transition="in" filter="dissolve">
                                      <p:cBhvr>
                                        <p:cTn id="10" dur="500"/>
                                        <p:tgtEl>
                                          <p:spTgt spid="7">
                                            <p:txEl>
                                              <p:pRg st="5" end="5"/>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7">
                                            <p:txEl>
                                              <p:pRg st="6" end="6"/>
                                            </p:txEl>
                                          </p:spTgt>
                                        </p:tgtEl>
                                        <p:attrNameLst>
                                          <p:attrName>style.visibility</p:attrName>
                                        </p:attrNameLst>
                                      </p:cBhvr>
                                      <p:to>
                                        <p:strVal val="visible"/>
                                      </p:to>
                                    </p:set>
                                    <p:animEffect transition="in" filter="dissolve">
                                      <p:cBhvr>
                                        <p:cTn id="13"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Tree>
    <p:extLst>
      <p:ext uri="{BB962C8B-B14F-4D97-AF65-F5344CB8AC3E}">
        <p14:creationId xmlns:p14="http://schemas.microsoft.com/office/powerpoint/2010/main" val="559155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H,M,O</a:t>
            </a: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423719" y="436821"/>
            <a:ext cx="7420233" cy="1666299"/>
          </a:xfrm>
          <a:prstGeom prst="rect">
            <a:avLst/>
          </a:prstGeom>
        </p:spPr>
        <p:txBody>
          <a:bodyPr vert="horz" lIns="91440" tIns="45720" rIns="91440" bIns="45720" rtlCol="0">
            <a:normAutofit fontScale="925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We visit L, and add its neighbors to the frontier.</a:t>
            </a:r>
          </a:p>
          <a:p>
            <a:pPr marL="0" indent="0">
              <a:spcBef>
                <a:spcPts val="0"/>
              </a:spcBef>
              <a:buFont typeface="Garamond" pitchFamily="18" charset="0"/>
              <a:buNone/>
            </a:pPr>
            <a:r>
              <a:rPr lang="en-US" sz="2600" dirty="0">
                <a:cs typeface="Consolas" panose="020B0609020204030204" pitchFamily="49" charset="0"/>
              </a:rPr>
              <a:t>But how do we figure out which state to expand first?</a:t>
            </a:r>
          </a:p>
        </p:txBody>
      </p:sp>
    </p:spTree>
    <p:extLst>
      <p:ext uri="{BB962C8B-B14F-4D97-AF65-F5344CB8AC3E}">
        <p14:creationId xmlns:p14="http://schemas.microsoft.com/office/powerpoint/2010/main" val="37616343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H,M,O</a:t>
            </a:r>
          </a:p>
          <a:p>
            <a:pPr marL="0" indent="0">
              <a:spcBef>
                <a:spcPts val="0"/>
              </a:spcBef>
              <a:spcAft>
                <a:spcPts val="0"/>
              </a:spcAft>
              <a:buNone/>
            </a:pPr>
            <a:r>
              <a:rPr lang="en-US" sz="2600" b="1" dirty="0">
                <a:solidFill>
                  <a:schemeClr val="accent4"/>
                </a:solidFill>
                <a:latin typeface="Consolas" panose="020B0609020204030204" pitchFamily="49" charset="0"/>
                <a:cs typeface="Consolas" panose="020B0609020204030204" pitchFamily="49" charset="0"/>
              </a:rPr>
              <a:t> h(H,G) = 2</a:t>
            </a:r>
          </a:p>
          <a:p>
            <a:pPr marL="0" indent="0">
              <a:spcBef>
                <a:spcPts val="0"/>
              </a:spcBef>
              <a:spcAft>
                <a:spcPts val="0"/>
              </a:spcAft>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spcAft>
                <a:spcPts val="0"/>
              </a:spcAft>
              <a:buNone/>
            </a:pPr>
            <a:r>
              <a:rPr lang="en-US" sz="2600" b="1" dirty="0">
                <a:solidFill>
                  <a:schemeClr val="accent4"/>
                </a:solidFill>
                <a:latin typeface="Consolas" panose="020B0609020204030204" pitchFamily="49" charset="0"/>
                <a:cs typeface="Consolas" panose="020B0609020204030204" pitchFamily="49" charset="0"/>
              </a:rPr>
              <a:t> h(O,G) = 4</a:t>
            </a: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fontScale="85000" lnSpcReduction="1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We visit L, and add its neighbors to the frontier.</a:t>
            </a:r>
          </a:p>
          <a:p>
            <a:pPr marL="0" indent="0">
              <a:spcBef>
                <a:spcPts val="0"/>
              </a:spcBef>
              <a:buFont typeface="Garamond" pitchFamily="18" charset="0"/>
              <a:buNone/>
            </a:pPr>
            <a:r>
              <a:rPr lang="en-US" sz="2600" dirty="0">
                <a:cs typeface="Consolas" panose="020B0609020204030204" pitchFamily="49" charset="0"/>
              </a:rPr>
              <a:t>But how do we figure out which state to expand first?</a:t>
            </a:r>
          </a:p>
          <a:p>
            <a:pPr marL="0" indent="0" algn="ctr">
              <a:spcBef>
                <a:spcPts val="0"/>
              </a:spcBef>
              <a:buFont typeface="Garamond" pitchFamily="18" charset="0"/>
              <a:buNone/>
            </a:pPr>
            <a:r>
              <a:rPr lang="en-US" sz="2600" dirty="0">
                <a:cs typeface="Consolas" panose="020B0609020204030204" pitchFamily="49" charset="0"/>
              </a:rPr>
              <a:t>We need to compute the heuristic for each of them!</a:t>
            </a:r>
          </a:p>
          <a:p>
            <a:pPr marL="0" indent="0" algn="ctr">
              <a:spcBef>
                <a:spcPts val="0"/>
              </a:spcBef>
              <a:buFont typeface="Garamond" pitchFamily="18" charset="0"/>
              <a:buNone/>
            </a:pPr>
            <a:r>
              <a:rPr lang="en-US" sz="2600" dirty="0">
                <a:cs typeface="Consolas" panose="020B0609020204030204" pitchFamily="49" charset="0"/>
              </a:rPr>
              <a:t>(we’ll use Manhattan Distance)</a:t>
            </a:r>
          </a:p>
        </p:txBody>
      </p:sp>
      <p:grpSp>
        <p:nvGrpSpPr>
          <p:cNvPr id="38" name="Group 37">
            <a:extLst>
              <a:ext uri="{FF2B5EF4-FFF2-40B4-BE49-F238E27FC236}">
                <a16:creationId xmlns:a16="http://schemas.microsoft.com/office/drawing/2014/main" id="{BFC03E6E-594F-BE45-9576-BC95AF159541}"/>
              </a:ext>
            </a:extLst>
          </p:cNvPr>
          <p:cNvGrpSpPr/>
          <p:nvPr/>
        </p:nvGrpSpPr>
        <p:grpSpPr>
          <a:xfrm>
            <a:off x="1876051" y="3302404"/>
            <a:ext cx="993098" cy="1234767"/>
            <a:chOff x="1865870" y="2373405"/>
            <a:chExt cx="993098" cy="1234767"/>
          </a:xfrm>
        </p:grpSpPr>
        <p:cxnSp>
          <p:nvCxnSpPr>
            <p:cNvPr id="39" name="Straight Arrow Connector 38">
              <a:extLst>
                <a:ext uri="{FF2B5EF4-FFF2-40B4-BE49-F238E27FC236}">
                  <a16:creationId xmlns:a16="http://schemas.microsoft.com/office/drawing/2014/main" id="{E5C4B603-30E8-144E-A1C4-CA5FE1B12513}"/>
                </a:ext>
              </a:extLst>
            </p:cNvPr>
            <p:cNvCxnSpPr>
              <a:cxnSpLocks/>
            </p:cNvCxnSpPr>
            <p:nvPr/>
          </p:nvCxnSpPr>
          <p:spPr>
            <a:xfrm flipH="1" flipV="1">
              <a:off x="1865870" y="3583459"/>
              <a:ext cx="993098" cy="1"/>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4470095-1387-B640-A11F-C4991F230C27}"/>
                </a:ext>
              </a:extLst>
            </p:cNvPr>
            <p:cNvCxnSpPr>
              <a:cxnSpLocks/>
            </p:cNvCxnSpPr>
            <p:nvPr/>
          </p:nvCxnSpPr>
          <p:spPr>
            <a:xfrm>
              <a:off x="1887688" y="2373405"/>
              <a:ext cx="1" cy="1234767"/>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44552116-ACC2-FB4C-9ACC-625F307F9C1B}"/>
              </a:ext>
            </a:extLst>
          </p:cNvPr>
          <p:cNvGrpSpPr/>
          <p:nvPr/>
        </p:nvGrpSpPr>
        <p:grpSpPr>
          <a:xfrm>
            <a:off x="1388549" y="3139793"/>
            <a:ext cx="2299724" cy="932193"/>
            <a:chOff x="1865870" y="2675979"/>
            <a:chExt cx="2299724" cy="932193"/>
          </a:xfrm>
        </p:grpSpPr>
        <p:cxnSp>
          <p:nvCxnSpPr>
            <p:cNvPr id="42" name="Straight Arrow Connector 41">
              <a:extLst>
                <a:ext uri="{FF2B5EF4-FFF2-40B4-BE49-F238E27FC236}">
                  <a16:creationId xmlns:a16="http://schemas.microsoft.com/office/drawing/2014/main" id="{2C3C38FE-FF09-5541-89A8-A3BBC8384890}"/>
                </a:ext>
              </a:extLst>
            </p:cNvPr>
            <p:cNvCxnSpPr>
              <a:cxnSpLocks/>
            </p:cNvCxnSpPr>
            <p:nvPr/>
          </p:nvCxnSpPr>
          <p:spPr>
            <a:xfrm flipH="1">
              <a:off x="1865870" y="3560055"/>
              <a:ext cx="2299724" cy="23405"/>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F8F6E65-CF93-2646-8371-80BCD885BE3C}"/>
                </a:ext>
              </a:extLst>
            </p:cNvPr>
            <p:cNvCxnSpPr>
              <a:cxnSpLocks/>
            </p:cNvCxnSpPr>
            <p:nvPr/>
          </p:nvCxnSpPr>
          <p:spPr>
            <a:xfrm flipH="1">
              <a:off x="1887690" y="2675979"/>
              <a:ext cx="36523" cy="932193"/>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a:extLst>
              <a:ext uri="{FF2B5EF4-FFF2-40B4-BE49-F238E27FC236}">
                <a16:creationId xmlns:a16="http://schemas.microsoft.com/office/drawing/2014/main" id="{105DEB65-F845-D54D-B02E-398F88643AC2}"/>
              </a:ext>
            </a:extLst>
          </p:cNvPr>
          <p:cNvCxnSpPr>
            <a:cxnSpLocks/>
          </p:cNvCxnSpPr>
          <p:nvPr/>
        </p:nvCxnSpPr>
        <p:spPr>
          <a:xfrm flipV="1">
            <a:off x="1759087" y="2967730"/>
            <a:ext cx="1072380" cy="11236"/>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fontScale="77500" lnSpcReduction="2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H is the lowest! So it is expanded first!</a:t>
            </a:r>
          </a:p>
        </p:txBody>
      </p:sp>
    </p:spTree>
    <p:extLst>
      <p:ext uri="{BB962C8B-B14F-4D97-AF65-F5344CB8AC3E}">
        <p14:creationId xmlns:p14="http://schemas.microsoft.com/office/powerpoint/2010/main" val="1545554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dissolve">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6">
                                            <p:txEl>
                                              <p:pRg st="2" end="2"/>
                                            </p:txEl>
                                          </p:spTgt>
                                        </p:tgtEl>
                                        <p:attrNameLst>
                                          <p:attrName>style.visibility</p:attrName>
                                        </p:attrNameLst>
                                      </p:cBhvr>
                                      <p:to>
                                        <p:strVal val="visible"/>
                                      </p:to>
                                    </p:set>
                                    <p:animEffect transition="in" filter="dissolve">
                                      <p:cBhvr>
                                        <p:cTn id="12" dur="500"/>
                                        <p:tgtEl>
                                          <p:spTgt spid="3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dissolve">
                                      <p:cBhvr>
                                        <p:cTn id="17" dur="500"/>
                                        <p:tgtEl>
                                          <p:spTgt spid="41"/>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6">
                                            <p:txEl>
                                              <p:pRg st="3" end="3"/>
                                            </p:txEl>
                                          </p:spTgt>
                                        </p:tgtEl>
                                        <p:attrNameLst>
                                          <p:attrName>style.visibility</p:attrName>
                                        </p:attrNameLst>
                                      </p:cBhvr>
                                      <p:to>
                                        <p:strVal val="visible"/>
                                      </p:to>
                                    </p:set>
                                    <p:animEffect transition="in" filter="dissolve">
                                      <p:cBhvr>
                                        <p:cTn id="22" dur="500"/>
                                        <p:tgtEl>
                                          <p:spTgt spid="3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dissolve">
                                      <p:cBhvr>
                                        <p:cTn id="27" dur="500"/>
                                        <p:tgtEl>
                                          <p:spTgt spid="38"/>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6">
                                            <p:txEl>
                                              <p:pRg st="4" end="4"/>
                                            </p:txEl>
                                          </p:spTgt>
                                        </p:tgtEl>
                                        <p:attrNameLst>
                                          <p:attrName>style.visibility</p:attrName>
                                        </p:attrNameLst>
                                      </p:cBhvr>
                                      <p:to>
                                        <p:strVal val="visible"/>
                                      </p:to>
                                    </p:set>
                                    <p:animEffect transition="in" filter="dissolve">
                                      <p:cBhvr>
                                        <p:cTn id="32" dur="500"/>
                                        <p:tgtEl>
                                          <p:spTgt spid="36">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dissolve">
                                      <p:cBhvr>
                                        <p:cTn id="3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M,O,D,I</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h(O,G)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h(D,G) = 3</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h(I,G) = 3</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44" name="Content Placeholder 2">
            <a:extLst>
              <a:ext uri="{FF2B5EF4-FFF2-40B4-BE49-F238E27FC236}">
                <a16:creationId xmlns:a16="http://schemas.microsoft.com/office/drawing/2014/main" id="{8A0E5DA6-75D9-C24D-A4BB-E7CE726FBDF1}"/>
              </a:ext>
            </a:extLst>
          </p:cNvPr>
          <p:cNvSpPr txBox="1">
            <a:spLocks/>
          </p:cNvSpPr>
          <p:nvPr/>
        </p:nvSpPr>
        <p:spPr>
          <a:xfrm>
            <a:off x="4353697" y="589221"/>
            <a:ext cx="7642655" cy="1666299"/>
          </a:xfrm>
          <a:prstGeom prst="rect">
            <a:avLst/>
          </a:prstGeom>
        </p:spPr>
        <p:txBody>
          <a:bodyPr vert="horz" lIns="91440" tIns="45720" rIns="91440" bIns="45720" rtlCol="0">
            <a:normAutofit fontScale="92500" lnSpcReduction="2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H is expanded, its neighbors are added to the frontier (I and D).</a:t>
            </a:r>
          </a:p>
          <a:p>
            <a:pPr marL="0" indent="0">
              <a:spcBef>
                <a:spcPts val="0"/>
              </a:spcBef>
              <a:buFont typeface="Garamond" pitchFamily="18" charset="0"/>
              <a:buNone/>
            </a:pPr>
            <a:r>
              <a:rPr lang="en-US" sz="2600" dirty="0">
                <a:cs typeface="Consolas" panose="020B0609020204030204" pitchFamily="49" charset="0"/>
              </a:rPr>
              <a:t>And we once again compare heuristic values for all frontier states.</a:t>
            </a:r>
          </a:p>
        </p:txBody>
      </p:sp>
      <p:sp>
        <p:nvSpPr>
          <p:cNvPr id="45" name="Content Placeholder 2">
            <a:extLst>
              <a:ext uri="{FF2B5EF4-FFF2-40B4-BE49-F238E27FC236}">
                <a16:creationId xmlns:a16="http://schemas.microsoft.com/office/drawing/2014/main" id="{DE38DA74-D829-A147-AF04-EC34490D57F1}"/>
              </a:ext>
            </a:extLst>
          </p:cNvPr>
          <p:cNvSpPr txBox="1">
            <a:spLocks/>
          </p:cNvSpPr>
          <p:nvPr/>
        </p:nvSpPr>
        <p:spPr>
          <a:xfrm>
            <a:off x="7888073" y="5857821"/>
            <a:ext cx="2925877" cy="876134"/>
          </a:xfrm>
          <a:prstGeom prst="rect">
            <a:avLst/>
          </a:prstGeom>
        </p:spPr>
        <p:txBody>
          <a:bodyPr vert="horz" lIns="91440" tIns="45720" rIns="91440" bIns="45720" rtlCol="0">
            <a:normAutofit fontScale="62500" lnSpcReduction="2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D and I are tied for the lowest! Let’s say it picks D…</a:t>
            </a:r>
          </a:p>
        </p:txBody>
      </p:sp>
    </p:spTree>
    <p:extLst>
      <p:ext uri="{BB962C8B-B14F-4D97-AF65-F5344CB8AC3E}">
        <p14:creationId xmlns:p14="http://schemas.microsoft.com/office/powerpoint/2010/main" val="4094414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6">
                                            <p:txEl>
                                              <p:pRg st="2" end="2"/>
                                            </p:txEl>
                                          </p:spTgt>
                                        </p:tgtEl>
                                        <p:attrNameLst>
                                          <p:attrName>style.visibility</p:attrName>
                                        </p:attrNameLst>
                                      </p:cBhvr>
                                      <p:to>
                                        <p:strVal val="visible"/>
                                      </p:to>
                                    </p:set>
                                    <p:animEffect transition="in" filter="dissolve">
                                      <p:cBhvr>
                                        <p:cTn id="7" dur="500"/>
                                        <p:tgtEl>
                                          <p:spTgt spid="36">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6">
                                            <p:txEl>
                                              <p:pRg st="3" end="3"/>
                                            </p:txEl>
                                          </p:spTgt>
                                        </p:tgtEl>
                                        <p:attrNameLst>
                                          <p:attrName>style.visibility</p:attrName>
                                        </p:attrNameLst>
                                      </p:cBhvr>
                                      <p:to>
                                        <p:strVal val="visible"/>
                                      </p:to>
                                    </p:set>
                                    <p:animEffect transition="in" filter="dissolve">
                                      <p:cBhvr>
                                        <p:cTn id="10" dur="500"/>
                                        <p:tgtEl>
                                          <p:spTgt spid="36">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6">
                                            <p:txEl>
                                              <p:pRg st="4" end="4"/>
                                            </p:txEl>
                                          </p:spTgt>
                                        </p:tgtEl>
                                        <p:attrNameLst>
                                          <p:attrName>style.visibility</p:attrName>
                                        </p:attrNameLst>
                                      </p:cBhvr>
                                      <p:to>
                                        <p:strVal val="visible"/>
                                      </p:to>
                                    </p:set>
                                    <p:animEffect transition="in" filter="dissolve">
                                      <p:cBhvr>
                                        <p:cTn id="15" dur="500"/>
                                        <p:tgtEl>
                                          <p:spTgt spid="36">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6">
                                            <p:txEl>
                                              <p:pRg st="5" end="5"/>
                                            </p:txEl>
                                          </p:spTgt>
                                        </p:tgtEl>
                                        <p:attrNameLst>
                                          <p:attrName>style.visibility</p:attrName>
                                        </p:attrNameLst>
                                      </p:cBhvr>
                                      <p:to>
                                        <p:strVal val="visible"/>
                                      </p:to>
                                    </p:set>
                                    <p:animEffect transition="in" filter="dissolve">
                                      <p:cBhvr>
                                        <p:cTn id="20" dur="500"/>
                                        <p:tgtEl>
                                          <p:spTgt spid="36">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dissolve">
                                      <p:cBhvr>
                                        <p:cTn id="25"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of Uninformed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86033" y="2117948"/>
            <a:ext cx="4024184" cy="3849624"/>
          </a:xfrm>
        </p:spPr>
        <p:txBody>
          <a:bodyPr>
            <a:normAutofit fontScale="62500" lnSpcReduction="20000"/>
          </a:bodyPr>
          <a:lstStyle/>
          <a:p>
            <a:r>
              <a:rPr lang="en-US" sz="2400" u="sng" dirty="0"/>
              <a:t>Uninformed Search:</a:t>
            </a:r>
            <a:r>
              <a:rPr lang="en-US" sz="2400" dirty="0"/>
              <a:t> Testing states without any sense as to “how promising” they are.</a:t>
            </a:r>
          </a:p>
          <a:p>
            <a:endParaRPr lang="en-US" sz="2400" u="sng" dirty="0"/>
          </a:p>
          <a:p>
            <a:r>
              <a:rPr lang="en-US" sz="2400" dirty="0"/>
              <a:t>We add states/nodes to the </a:t>
            </a:r>
            <a:r>
              <a:rPr lang="en-US" sz="2400" b="1" dirty="0"/>
              <a:t>frontier</a:t>
            </a:r>
            <a:r>
              <a:rPr lang="en-US" sz="2400" dirty="0"/>
              <a:t>.</a:t>
            </a:r>
          </a:p>
          <a:p>
            <a:pPr lvl="1"/>
            <a:r>
              <a:rPr lang="en-US" sz="2200" dirty="0"/>
              <a:t>We expand those states, searching for a path to the goal.</a:t>
            </a:r>
          </a:p>
          <a:p>
            <a:pPr lvl="1"/>
            <a:r>
              <a:rPr lang="en-US" sz="2200" dirty="0"/>
              <a:t>Let’s say we start in Sibiu (in blue), and we’re trying to get to Pitesti (in yellow).</a:t>
            </a:r>
          </a:p>
          <a:p>
            <a:pPr lvl="1"/>
            <a:r>
              <a:rPr lang="en-US" sz="2200" dirty="0"/>
              <a:t>In uninformed search, Arad is just as worthy of exploration as </a:t>
            </a:r>
            <a:r>
              <a:rPr lang="en-US" sz="2200" dirty="0" err="1"/>
              <a:t>Rimmicu</a:t>
            </a:r>
            <a:r>
              <a:rPr lang="en-US" sz="2200" dirty="0"/>
              <a:t> </a:t>
            </a:r>
            <a:r>
              <a:rPr lang="en-US" sz="2200" dirty="0" err="1"/>
              <a:t>Vilcea</a:t>
            </a:r>
            <a:r>
              <a:rPr lang="en-US" sz="2200" dirty="0"/>
              <a:t>.</a:t>
            </a:r>
          </a:p>
          <a:p>
            <a:pPr lvl="2"/>
            <a:r>
              <a:rPr lang="en-US" sz="2100" dirty="0"/>
              <a:t>Its selection is based only on *when* it was added to the frontier.</a:t>
            </a:r>
          </a:p>
          <a:p>
            <a:pPr lvl="3"/>
            <a:r>
              <a:rPr lang="en-US" sz="2100" dirty="0"/>
              <a:t>Though probably the wrong direction!</a:t>
            </a:r>
          </a:p>
          <a:p>
            <a:pPr lvl="1"/>
            <a:endParaRPr lang="en-US" sz="22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5" name="Picture 4">
            <a:extLst>
              <a:ext uri="{FF2B5EF4-FFF2-40B4-BE49-F238E27FC236}">
                <a16:creationId xmlns:a16="http://schemas.microsoft.com/office/drawing/2014/main" id="{B9DF8595-6EA7-8942-8079-BC2E3D769420}"/>
              </a:ext>
            </a:extLst>
          </p:cNvPr>
          <p:cNvPicPr>
            <a:picLocks noChangeAspect="1"/>
          </p:cNvPicPr>
          <p:nvPr/>
        </p:nvPicPr>
        <p:blipFill>
          <a:blip r:embed="rId3"/>
          <a:stretch>
            <a:fillRect/>
          </a:stretch>
        </p:blipFill>
        <p:spPr>
          <a:xfrm>
            <a:off x="4399006" y="1764250"/>
            <a:ext cx="7549979" cy="4557019"/>
          </a:xfrm>
          <a:prstGeom prst="rect">
            <a:avLst/>
          </a:prstGeom>
        </p:spPr>
      </p:pic>
      <p:sp>
        <p:nvSpPr>
          <p:cNvPr id="6" name="Oval 5">
            <a:extLst>
              <a:ext uri="{FF2B5EF4-FFF2-40B4-BE49-F238E27FC236}">
                <a16:creationId xmlns:a16="http://schemas.microsoft.com/office/drawing/2014/main" id="{157BA8B0-E2D5-AA44-9F5F-17E4764355E8}"/>
              </a:ext>
            </a:extLst>
          </p:cNvPr>
          <p:cNvSpPr/>
          <p:nvPr/>
        </p:nvSpPr>
        <p:spPr>
          <a:xfrm>
            <a:off x="6314303" y="3163330"/>
            <a:ext cx="864973" cy="642551"/>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1162C86-AD2A-104C-B403-E9613DD1F111}"/>
              </a:ext>
            </a:extLst>
          </p:cNvPr>
          <p:cNvSpPr/>
          <p:nvPr/>
        </p:nvSpPr>
        <p:spPr>
          <a:xfrm>
            <a:off x="7797114" y="4427838"/>
            <a:ext cx="864973" cy="642551"/>
          </a:xfrm>
          <a:prstGeom prst="ellipse">
            <a:avLst/>
          </a:prstGeom>
          <a:noFill/>
          <a:ln w="412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E7D79B5-CBEE-604D-953D-83F0304A2B7B}"/>
              </a:ext>
            </a:extLst>
          </p:cNvPr>
          <p:cNvSpPr txBox="1"/>
          <p:nvPr/>
        </p:nvSpPr>
        <p:spPr>
          <a:xfrm>
            <a:off x="7906266" y="5069986"/>
            <a:ext cx="813486" cy="369332"/>
          </a:xfrm>
          <a:prstGeom prst="rect">
            <a:avLst/>
          </a:prstGeom>
          <a:noFill/>
        </p:spPr>
        <p:txBody>
          <a:bodyPr wrap="square" rtlCol="0">
            <a:spAutoFit/>
          </a:bodyPr>
          <a:lstStyle/>
          <a:p>
            <a:r>
              <a:rPr lang="en-US" dirty="0">
                <a:highlight>
                  <a:srgbClr val="FFFF00"/>
                </a:highlight>
              </a:rPr>
              <a:t>Goal</a:t>
            </a:r>
          </a:p>
        </p:txBody>
      </p:sp>
      <p:sp>
        <p:nvSpPr>
          <p:cNvPr id="9" name="TextBox 8">
            <a:extLst>
              <a:ext uri="{FF2B5EF4-FFF2-40B4-BE49-F238E27FC236}">
                <a16:creationId xmlns:a16="http://schemas.microsoft.com/office/drawing/2014/main" id="{BC5BE2C6-89D8-E14F-8E46-CE04B07A204B}"/>
              </a:ext>
            </a:extLst>
          </p:cNvPr>
          <p:cNvSpPr txBox="1"/>
          <p:nvPr/>
        </p:nvSpPr>
        <p:spPr>
          <a:xfrm>
            <a:off x="6532607" y="2793998"/>
            <a:ext cx="797031" cy="369332"/>
          </a:xfrm>
          <a:prstGeom prst="rect">
            <a:avLst/>
          </a:prstGeom>
          <a:noFill/>
        </p:spPr>
        <p:txBody>
          <a:bodyPr wrap="square" rtlCol="0">
            <a:spAutoFit/>
          </a:bodyPr>
          <a:lstStyle/>
          <a:p>
            <a:r>
              <a:rPr lang="en-US" dirty="0">
                <a:solidFill>
                  <a:schemeClr val="accent1"/>
                </a:solidFill>
              </a:rPr>
              <a:t>Start</a:t>
            </a:r>
          </a:p>
        </p:txBody>
      </p:sp>
      <p:sp>
        <p:nvSpPr>
          <p:cNvPr id="10" name="Oval 9">
            <a:extLst>
              <a:ext uri="{FF2B5EF4-FFF2-40B4-BE49-F238E27FC236}">
                <a16:creationId xmlns:a16="http://schemas.microsoft.com/office/drawing/2014/main" id="{F3A5F92A-81FE-BC45-8E0D-35AFA971130D}"/>
              </a:ext>
            </a:extLst>
          </p:cNvPr>
          <p:cNvSpPr/>
          <p:nvPr/>
        </p:nvSpPr>
        <p:spPr>
          <a:xfrm>
            <a:off x="6540842" y="3805881"/>
            <a:ext cx="1664044"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61AC15AA-0A64-B04A-847A-0A9828BE563B}"/>
              </a:ext>
            </a:extLst>
          </p:cNvPr>
          <p:cNvSpPr/>
          <p:nvPr/>
        </p:nvSpPr>
        <p:spPr>
          <a:xfrm>
            <a:off x="7488194" y="3200399"/>
            <a:ext cx="1664044"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4E67BC9-FA9E-4D49-8A00-2DEDE92D61F8}"/>
              </a:ext>
            </a:extLst>
          </p:cNvPr>
          <p:cNvSpPr/>
          <p:nvPr/>
        </p:nvSpPr>
        <p:spPr>
          <a:xfrm>
            <a:off x="5090984" y="1645506"/>
            <a:ext cx="1664044"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9E3F730B-7330-9B48-98F7-56D4B9D6A017}"/>
              </a:ext>
            </a:extLst>
          </p:cNvPr>
          <p:cNvSpPr/>
          <p:nvPr/>
        </p:nvSpPr>
        <p:spPr>
          <a:xfrm>
            <a:off x="4341341" y="2888713"/>
            <a:ext cx="10173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4F1C7048-C5A2-5544-A3B8-37315AE6A3DD}"/>
              </a:ext>
            </a:extLst>
          </p:cNvPr>
          <p:cNvSpPr txBox="1"/>
          <p:nvPr/>
        </p:nvSpPr>
        <p:spPr>
          <a:xfrm>
            <a:off x="6779742" y="1802364"/>
            <a:ext cx="1175538" cy="369332"/>
          </a:xfrm>
          <a:prstGeom prst="rect">
            <a:avLst/>
          </a:prstGeom>
          <a:noFill/>
        </p:spPr>
        <p:txBody>
          <a:bodyPr wrap="square" rtlCol="0">
            <a:spAutoFit/>
          </a:bodyPr>
          <a:lstStyle/>
          <a:p>
            <a:r>
              <a:rPr lang="en-US" dirty="0">
                <a:solidFill>
                  <a:srgbClr val="FF0000"/>
                </a:solidFill>
              </a:rPr>
              <a:t>Frontier</a:t>
            </a:r>
          </a:p>
        </p:txBody>
      </p:sp>
      <p:sp>
        <p:nvSpPr>
          <p:cNvPr id="15" name="TextBox 14">
            <a:extLst>
              <a:ext uri="{FF2B5EF4-FFF2-40B4-BE49-F238E27FC236}">
                <a16:creationId xmlns:a16="http://schemas.microsoft.com/office/drawing/2014/main" id="{F3A7A736-EAC7-0943-879A-3D8A42F0EF92}"/>
              </a:ext>
            </a:extLst>
          </p:cNvPr>
          <p:cNvSpPr txBox="1"/>
          <p:nvPr/>
        </p:nvSpPr>
        <p:spPr>
          <a:xfrm>
            <a:off x="9152238" y="3299939"/>
            <a:ext cx="1137168" cy="369332"/>
          </a:xfrm>
          <a:prstGeom prst="rect">
            <a:avLst/>
          </a:prstGeom>
          <a:noFill/>
        </p:spPr>
        <p:txBody>
          <a:bodyPr wrap="square" rtlCol="0">
            <a:spAutoFit/>
          </a:bodyPr>
          <a:lstStyle/>
          <a:p>
            <a:r>
              <a:rPr lang="en-US" dirty="0">
                <a:solidFill>
                  <a:srgbClr val="FF0000"/>
                </a:solidFill>
              </a:rPr>
              <a:t>Frontier</a:t>
            </a:r>
          </a:p>
        </p:txBody>
      </p:sp>
      <p:sp>
        <p:nvSpPr>
          <p:cNvPr id="16" name="TextBox 15">
            <a:extLst>
              <a:ext uri="{FF2B5EF4-FFF2-40B4-BE49-F238E27FC236}">
                <a16:creationId xmlns:a16="http://schemas.microsoft.com/office/drawing/2014/main" id="{1514D820-F047-6549-8560-269C2189EC34}"/>
              </a:ext>
            </a:extLst>
          </p:cNvPr>
          <p:cNvSpPr txBox="1"/>
          <p:nvPr/>
        </p:nvSpPr>
        <p:spPr>
          <a:xfrm>
            <a:off x="4948883" y="3465342"/>
            <a:ext cx="1134758" cy="369332"/>
          </a:xfrm>
          <a:prstGeom prst="rect">
            <a:avLst/>
          </a:prstGeom>
          <a:noFill/>
        </p:spPr>
        <p:txBody>
          <a:bodyPr wrap="square" rtlCol="0">
            <a:spAutoFit/>
          </a:bodyPr>
          <a:lstStyle/>
          <a:p>
            <a:r>
              <a:rPr lang="en-US" dirty="0">
                <a:solidFill>
                  <a:srgbClr val="FF0000"/>
                </a:solidFill>
              </a:rPr>
              <a:t>Frontier</a:t>
            </a:r>
          </a:p>
        </p:txBody>
      </p:sp>
      <p:sp>
        <p:nvSpPr>
          <p:cNvPr id="17" name="TextBox 16">
            <a:extLst>
              <a:ext uri="{FF2B5EF4-FFF2-40B4-BE49-F238E27FC236}">
                <a16:creationId xmlns:a16="http://schemas.microsoft.com/office/drawing/2014/main" id="{64B9FA22-AF63-8347-813C-1A74FB727937}"/>
              </a:ext>
            </a:extLst>
          </p:cNvPr>
          <p:cNvSpPr txBox="1"/>
          <p:nvPr/>
        </p:nvSpPr>
        <p:spPr>
          <a:xfrm>
            <a:off x="6470822" y="4484951"/>
            <a:ext cx="1152386" cy="369332"/>
          </a:xfrm>
          <a:prstGeom prst="rect">
            <a:avLst/>
          </a:prstGeom>
          <a:noFill/>
        </p:spPr>
        <p:txBody>
          <a:bodyPr wrap="square" rtlCol="0">
            <a:spAutoFit/>
          </a:bodyPr>
          <a:lstStyle/>
          <a:p>
            <a:r>
              <a:rPr lang="en-US" dirty="0">
                <a:solidFill>
                  <a:srgbClr val="FF0000"/>
                </a:solidFill>
              </a:rPr>
              <a:t>Frontier</a:t>
            </a:r>
          </a:p>
        </p:txBody>
      </p:sp>
    </p:spTree>
    <p:extLst>
      <p:ext uri="{BB962C8B-B14F-4D97-AF65-F5344CB8AC3E}">
        <p14:creationId xmlns:p14="http://schemas.microsoft.com/office/powerpoint/2010/main" val="3723119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dissolve">
                                      <p:cBhvr>
                                        <p:cTn id="20" dur="500"/>
                                        <p:tgtEl>
                                          <p:spTgt spid="7"/>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dissolv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dissolve">
                                      <p:cBhvr>
                                        <p:cTn id="28" dur="500"/>
                                        <p:tgtEl>
                                          <p:spTgt spid="3">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dissolve">
                                      <p:cBhvr>
                                        <p:cTn id="33" dur="500"/>
                                        <p:tgtEl>
                                          <p:spTgt spid="3">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dissolve">
                                      <p:cBhvr>
                                        <p:cTn id="38" dur="500"/>
                                        <p:tgtEl>
                                          <p:spTgt spid="3">
                                            <p:txEl>
                                              <p:pRg st="4" end="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dissolve">
                                      <p:cBhvr>
                                        <p:cTn id="43" dur="500"/>
                                        <p:tgtEl>
                                          <p:spTgt spid="11"/>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dissolve">
                                      <p:cBhvr>
                                        <p:cTn id="46" dur="500"/>
                                        <p:tgtEl>
                                          <p:spTgt spid="10"/>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dissolve">
                                      <p:cBhvr>
                                        <p:cTn id="49" dur="500"/>
                                        <p:tgtEl>
                                          <p:spTgt spid="12"/>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dissolve">
                                      <p:cBhvr>
                                        <p:cTn id="52" dur="500"/>
                                        <p:tgtEl>
                                          <p:spTgt spid="13"/>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dissolve">
                                      <p:cBhvr>
                                        <p:cTn id="55" dur="500"/>
                                        <p:tgtEl>
                                          <p:spTgt spid="15"/>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dissolve">
                                      <p:cBhvr>
                                        <p:cTn id="58" dur="500"/>
                                        <p:tgtEl>
                                          <p:spTgt spid="14"/>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dissolve">
                                      <p:cBhvr>
                                        <p:cTn id="61" dur="500"/>
                                        <p:tgtEl>
                                          <p:spTgt spid="16"/>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dissolve">
                                      <p:cBhvr>
                                        <p:cTn id="64" dur="500"/>
                                        <p:tgtEl>
                                          <p:spTgt spid="17"/>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3">
                                            <p:txEl>
                                              <p:pRg st="5" end="5"/>
                                            </p:txEl>
                                          </p:spTgt>
                                        </p:tgtEl>
                                        <p:attrNameLst>
                                          <p:attrName>style.visibility</p:attrName>
                                        </p:attrNameLst>
                                      </p:cBhvr>
                                      <p:to>
                                        <p:strVal val="visible"/>
                                      </p:to>
                                    </p:set>
                                    <p:animEffect transition="in" filter="dissolve">
                                      <p:cBhvr>
                                        <p:cTn id="69" dur="500"/>
                                        <p:tgtEl>
                                          <p:spTgt spid="3">
                                            <p:txEl>
                                              <p:pRg st="5" end="5"/>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9" presetClass="entr" presetSubtype="0" fill="hold" nodeType="clickEffect">
                                  <p:stCondLst>
                                    <p:cond delay="0"/>
                                  </p:stCondLst>
                                  <p:childTnLst>
                                    <p:set>
                                      <p:cBhvr>
                                        <p:cTn id="73" dur="1" fill="hold">
                                          <p:stCondLst>
                                            <p:cond delay="0"/>
                                          </p:stCondLst>
                                        </p:cTn>
                                        <p:tgtEl>
                                          <p:spTgt spid="3">
                                            <p:txEl>
                                              <p:pRg st="6" end="6"/>
                                            </p:txEl>
                                          </p:spTgt>
                                        </p:tgtEl>
                                        <p:attrNameLst>
                                          <p:attrName>style.visibility</p:attrName>
                                        </p:attrNameLst>
                                      </p:cBhvr>
                                      <p:to>
                                        <p:strVal val="visible"/>
                                      </p:to>
                                    </p:set>
                                    <p:animEffect transition="in" filter="dissolve">
                                      <p:cBhvr>
                                        <p:cTn id="74" dur="500"/>
                                        <p:tgtEl>
                                          <p:spTgt spid="3">
                                            <p:txEl>
                                              <p:pRg st="6" end="6"/>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9" presetClass="entr" presetSubtype="0" fill="hold" nodeType="clickEffect">
                                  <p:stCondLst>
                                    <p:cond delay="0"/>
                                  </p:stCondLst>
                                  <p:childTnLst>
                                    <p:set>
                                      <p:cBhvr>
                                        <p:cTn id="78" dur="1" fill="hold">
                                          <p:stCondLst>
                                            <p:cond delay="0"/>
                                          </p:stCondLst>
                                        </p:cTn>
                                        <p:tgtEl>
                                          <p:spTgt spid="3">
                                            <p:txEl>
                                              <p:pRg st="7" end="7"/>
                                            </p:txEl>
                                          </p:spTgt>
                                        </p:tgtEl>
                                        <p:attrNameLst>
                                          <p:attrName>style.visibility</p:attrName>
                                        </p:attrNameLst>
                                      </p:cBhvr>
                                      <p:to>
                                        <p:strVal val="visible"/>
                                      </p:to>
                                    </p:set>
                                    <p:animEffect transition="in" filter="dissolve">
                                      <p:cBhvr>
                                        <p:cTn id="79"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P spid="10" grpId="0" animBg="1"/>
      <p:bldP spid="11" grpId="0" animBg="1"/>
      <p:bldP spid="12" grpId="0" animBg="1"/>
      <p:bldP spid="13" grpId="0" animBg="1"/>
      <p:bldP spid="14" grpId="0"/>
      <p:bldP spid="15" grpId="0"/>
      <p:bldP spid="16" grpId="0"/>
      <p:bldP spid="1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fontScale="92500" lnSpcReduction="1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M,O,I,C,E</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h(O,G)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h(I,G) = 3</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 </a:t>
            </a:r>
            <a:r>
              <a:rPr lang="en-US" sz="2600" b="1" dirty="0">
                <a:solidFill>
                  <a:schemeClr val="accent4"/>
                </a:solidFill>
                <a:latin typeface="Consolas" panose="020B0609020204030204" pitchFamily="49" charset="0"/>
                <a:cs typeface="Consolas" panose="020B0609020204030204" pitchFamily="49" charset="0"/>
              </a:rPr>
              <a:t>h(C,G) = 2</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 </a:t>
            </a:r>
            <a:r>
              <a:rPr lang="en-US" sz="2600" b="1" dirty="0">
                <a:solidFill>
                  <a:schemeClr val="accent4"/>
                </a:solidFill>
                <a:latin typeface="Consolas" panose="020B0609020204030204" pitchFamily="49" charset="0"/>
                <a:cs typeface="Consolas" panose="020B0609020204030204" pitchFamily="49" charset="0"/>
              </a:rPr>
              <a:t>h(E,G) = 4</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Tree>
    <p:extLst>
      <p:ext uri="{BB962C8B-B14F-4D97-AF65-F5344CB8AC3E}">
        <p14:creationId xmlns:p14="http://schemas.microsoft.com/office/powerpoint/2010/main" val="26766091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fontScale="92500" lnSpcReduction="1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Frontier: M,O,I,E,B</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h(O,G)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h(I,G) = 3</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h(E,G)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h(B,G) = 1</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Tree>
    <p:extLst>
      <p:ext uri="{BB962C8B-B14F-4D97-AF65-F5344CB8AC3E}">
        <p14:creationId xmlns:p14="http://schemas.microsoft.com/office/powerpoint/2010/main" val="22614177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fontScale="92500" lnSpcReduction="2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Frontier: M,O,I,E,A,G</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h(O,G)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h(I,G) = 3</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h(E,G) = 4</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 </a:t>
            </a:r>
            <a:r>
              <a:rPr lang="en-US" sz="2600" b="1" dirty="0">
                <a:solidFill>
                  <a:schemeClr val="accent4"/>
                </a:solidFill>
                <a:latin typeface="Consolas" panose="020B0609020204030204" pitchFamily="49" charset="0"/>
                <a:cs typeface="Consolas" panose="020B0609020204030204" pitchFamily="49" charset="0"/>
              </a:rPr>
              <a:t>h(A,G) = 2</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h(G,G) = 0</a:t>
            </a:r>
          </a:p>
          <a:p>
            <a:pPr marL="0" indent="0">
              <a:spcBef>
                <a:spcPts val="0"/>
              </a:spcBef>
              <a:buNone/>
            </a:pPr>
            <a:endParaRPr lang="en-US" sz="2600" b="1" dirty="0">
              <a:solidFill>
                <a:schemeClr val="accent4"/>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Tree>
    <p:extLst>
      <p:ext uri="{BB962C8B-B14F-4D97-AF65-F5344CB8AC3E}">
        <p14:creationId xmlns:p14="http://schemas.microsoft.com/office/powerpoint/2010/main" val="18638294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L,H,D,C,B,G</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Frontier: M,O,I,E,A</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  </a:t>
            </a:r>
            <a:r>
              <a:rPr lang="en-US" sz="2600" b="1" dirty="0">
                <a:solidFill>
                  <a:schemeClr val="accent4"/>
                </a:solidFill>
                <a:latin typeface="Consolas" panose="020B0609020204030204" pitchFamily="49" charset="0"/>
                <a:cs typeface="Consolas" panose="020B0609020204030204" pitchFamily="49" charset="0"/>
              </a:rPr>
              <a:t>We Reached the Goal!</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Tree>
    <p:extLst>
      <p:ext uri="{BB962C8B-B14F-4D97-AF65-F5344CB8AC3E}">
        <p14:creationId xmlns:p14="http://schemas.microsoft.com/office/powerpoint/2010/main" val="37395166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Best-First Search – A familiar algorithm!</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p:txBody>
          <a:bodyPr>
            <a:normAutofit fontScale="85000" lnSpcReduction="20000"/>
          </a:bodyPr>
          <a:lstStyle/>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Let V be the set of visited nodes, empty.</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Let F be the frontier, initially containing only the initial state.</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Loop:</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If F is empty, return failure.</a:t>
            </a:r>
          </a:p>
          <a:p>
            <a:pPr marL="514350" indent="-514350">
              <a:spcBef>
                <a:spcPts val="0"/>
              </a:spcBef>
              <a:spcAft>
                <a:spcPts val="0"/>
              </a:spcAft>
              <a:buFont typeface="+mj-lt"/>
              <a:buAutoNum type="arabicPeriod"/>
            </a:pPr>
            <a:r>
              <a:rPr lang="en-US" sz="2600" b="1" dirty="0">
                <a:latin typeface="Consolas" panose="020B0609020204030204" pitchFamily="49" charset="0"/>
                <a:cs typeface="Consolas" panose="020B0609020204030204" pitchFamily="49" charset="0"/>
              </a:rPr>
              <a:t>  Choose a node n to remove from F.</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If n is a solution, return n.</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Add n to V.</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For every successor s of n not in V or F:</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Add s to F.</a:t>
            </a:r>
          </a:p>
          <a:p>
            <a:pPr marL="0" indent="0" algn="ctr">
              <a:spcBef>
                <a:spcPts val="0"/>
              </a:spcBef>
              <a:spcAft>
                <a:spcPts val="0"/>
              </a:spcAft>
              <a:buNone/>
            </a:pPr>
            <a:r>
              <a:rPr lang="en-US" sz="2600" b="1" dirty="0">
                <a:solidFill>
                  <a:srgbClr val="FF0000"/>
                </a:solidFill>
              </a:rPr>
              <a:t>Implement the frontier (F) as a min priority queue.</a:t>
            </a:r>
          </a:p>
          <a:p>
            <a:pPr marL="0" indent="0" algn="ctr">
              <a:spcBef>
                <a:spcPts val="0"/>
              </a:spcBef>
              <a:spcAft>
                <a:spcPts val="0"/>
              </a:spcAft>
              <a:buNone/>
            </a:pPr>
            <a:endParaRPr lang="en-US" sz="2600" b="1" dirty="0">
              <a:solidFill>
                <a:srgbClr val="FF0000"/>
              </a:solidFill>
            </a:endParaRPr>
          </a:p>
        </p:txBody>
      </p:sp>
      <p:sp>
        <p:nvSpPr>
          <p:cNvPr id="38" name="TextBox 37">
            <a:extLst>
              <a:ext uri="{FF2B5EF4-FFF2-40B4-BE49-F238E27FC236}">
                <a16:creationId xmlns:a16="http://schemas.microsoft.com/office/drawing/2014/main" id="{D7BCCF01-383E-B54A-A790-36646B0CF94A}"/>
              </a:ext>
            </a:extLst>
          </p:cNvPr>
          <p:cNvSpPr txBox="1"/>
          <p:nvPr/>
        </p:nvSpPr>
        <p:spPr>
          <a:xfrm>
            <a:off x="1246472" y="5958822"/>
            <a:ext cx="9129328" cy="369332"/>
          </a:xfrm>
          <a:prstGeom prst="rect">
            <a:avLst/>
          </a:prstGeom>
          <a:noFill/>
        </p:spPr>
        <p:txBody>
          <a:bodyPr wrap="square" rtlCol="0">
            <a:spAutoFit/>
          </a:bodyPr>
          <a:lstStyle/>
          <a:p>
            <a:r>
              <a:rPr lang="en-US" dirty="0"/>
              <a:t>In Greedy Search: the priority is simply the heuristic (estimated “distance” to goal). </a:t>
            </a:r>
          </a:p>
        </p:txBody>
      </p:sp>
    </p:spTree>
    <p:extLst>
      <p:ext uri="{BB962C8B-B14F-4D97-AF65-F5344CB8AC3E}">
        <p14:creationId xmlns:p14="http://schemas.microsoft.com/office/powerpoint/2010/main" val="655055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xEl>
                                              <p:pRg st="9" end="9"/>
                                            </p:txEl>
                                          </p:spTgt>
                                        </p:tgtEl>
                                        <p:attrNameLst>
                                          <p:attrName>style.visibility</p:attrName>
                                        </p:attrNameLst>
                                      </p:cBhvr>
                                      <p:to>
                                        <p:strVal val="visible"/>
                                      </p:to>
                                    </p:set>
                                    <p:animEffect transition="in" filter="fade">
                                      <p:cBhvr>
                                        <p:cTn id="7" dur="500"/>
                                        <p:tgtEl>
                                          <p:spTgt spid="39">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dissolve">
                                      <p:cBhvr>
                                        <p:cTn id="1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Properties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799" y="2103120"/>
            <a:ext cx="5808018" cy="3849624"/>
          </a:xfrm>
        </p:spPr>
        <p:txBody>
          <a:bodyPr>
            <a:normAutofit fontScale="85000" lnSpcReduction="10000"/>
          </a:bodyPr>
          <a:lstStyle/>
          <a:p>
            <a:pPr marL="0" indent="0">
              <a:spcBef>
                <a:spcPts val="0"/>
              </a:spcBef>
              <a:spcAft>
                <a:spcPts val="0"/>
              </a:spcAft>
              <a:buNone/>
            </a:pPr>
            <a:r>
              <a:rPr lang="en-US" sz="2400" dirty="0"/>
              <a:t>Let’s say that we don’t keep track of visited states (i.e., we might repeat some steps). How will Greedy Search behave?</a:t>
            </a:r>
          </a:p>
          <a:p>
            <a:pPr marL="0" indent="0">
              <a:spcBef>
                <a:spcPts val="0"/>
              </a:spcBef>
              <a:spcAft>
                <a:spcPts val="0"/>
              </a:spcAft>
              <a:buNone/>
            </a:pPr>
            <a:endParaRPr lang="en-US" sz="2400" dirty="0"/>
          </a:p>
          <a:p>
            <a:pPr marL="0" indent="0">
              <a:spcBef>
                <a:spcPts val="0"/>
              </a:spcBef>
              <a:spcAft>
                <a:spcPts val="0"/>
              </a:spcAft>
              <a:buNone/>
            </a:pPr>
            <a:r>
              <a:rPr lang="en-US" sz="2400" dirty="0"/>
              <a:t>It might not find a solution!</a:t>
            </a:r>
          </a:p>
          <a:p>
            <a:pPr marL="0" indent="0">
              <a:spcBef>
                <a:spcPts val="0"/>
              </a:spcBef>
              <a:spcAft>
                <a:spcPts val="0"/>
              </a:spcAft>
              <a:buNone/>
            </a:pPr>
            <a:r>
              <a:rPr lang="en-US" sz="2400" dirty="0"/>
              <a:t>*Imagine “Iasi to </a:t>
            </a:r>
            <a:r>
              <a:rPr lang="en-US" sz="2400" dirty="0" err="1"/>
              <a:t>Fagras</a:t>
            </a:r>
            <a:r>
              <a:rPr lang="en-US" sz="2400" dirty="0"/>
              <a:t>”</a:t>
            </a:r>
          </a:p>
          <a:p>
            <a:pPr marL="0" indent="0">
              <a:spcBef>
                <a:spcPts val="0"/>
              </a:spcBef>
              <a:spcAft>
                <a:spcPts val="0"/>
              </a:spcAft>
              <a:buNone/>
            </a:pPr>
            <a:r>
              <a:rPr lang="en-US" sz="2400" dirty="0"/>
              <a:t>	Expands </a:t>
            </a:r>
            <a:r>
              <a:rPr lang="en-US" sz="2400" dirty="0" err="1"/>
              <a:t>Neamt</a:t>
            </a:r>
            <a:r>
              <a:rPr lang="en-US" sz="2400" dirty="0"/>
              <a:t> first (100 &lt; 150)</a:t>
            </a:r>
          </a:p>
          <a:p>
            <a:pPr marL="0" indent="0">
              <a:spcBef>
                <a:spcPts val="0"/>
              </a:spcBef>
              <a:spcAft>
                <a:spcPts val="0"/>
              </a:spcAft>
              <a:buNone/>
            </a:pPr>
            <a:r>
              <a:rPr lang="en-US" sz="2400" dirty="0"/>
              <a:t>	Then “re-expands” </a:t>
            </a:r>
            <a:r>
              <a:rPr lang="en-US" sz="2400" dirty="0" err="1"/>
              <a:t>Iaisi</a:t>
            </a:r>
            <a:r>
              <a:rPr lang="en-US" sz="2400" dirty="0"/>
              <a:t> (120 &lt; 150)</a:t>
            </a:r>
          </a:p>
          <a:p>
            <a:pPr marL="0" indent="0">
              <a:spcBef>
                <a:spcPts val="0"/>
              </a:spcBef>
              <a:spcAft>
                <a:spcPts val="0"/>
              </a:spcAft>
              <a:buNone/>
            </a:pPr>
            <a:r>
              <a:rPr lang="en-US" sz="2400" dirty="0"/>
              <a:t>	Then “re-expands” </a:t>
            </a:r>
            <a:r>
              <a:rPr lang="en-US" sz="2400" dirty="0" err="1"/>
              <a:t>Neamt</a:t>
            </a:r>
            <a:r>
              <a:rPr lang="en-US" sz="2400" dirty="0"/>
              <a:t> (100 &lt; 150)</a:t>
            </a:r>
          </a:p>
          <a:p>
            <a:pPr marL="0" indent="0">
              <a:spcBef>
                <a:spcPts val="0"/>
              </a:spcBef>
              <a:spcAft>
                <a:spcPts val="0"/>
              </a:spcAft>
              <a:buNone/>
            </a:pPr>
            <a:r>
              <a:rPr lang="en-US" sz="2400" dirty="0"/>
              <a:t>	Then re-expands </a:t>
            </a:r>
            <a:r>
              <a:rPr lang="en-US" sz="2400" dirty="0" err="1"/>
              <a:t>Iaisi</a:t>
            </a:r>
            <a:r>
              <a:rPr lang="en-US" sz="2400" dirty="0"/>
              <a:t> again… forever!</a:t>
            </a:r>
          </a:p>
          <a:p>
            <a:pPr marL="0" indent="0">
              <a:spcBef>
                <a:spcPts val="0"/>
              </a:spcBef>
              <a:spcAft>
                <a:spcPts val="0"/>
              </a:spcAft>
              <a:buNone/>
            </a:pPr>
            <a:endParaRPr lang="en-US" sz="2600" dirty="0"/>
          </a:p>
          <a:p>
            <a:pPr marL="0" indent="0">
              <a:spcBef>
                <a:spcPts val="0"/>
              </a:spcBef>
              <a:spcAft>
                <a:spcPts val="0"/>
              </a:spcAft>
              <a:buNone/>
            </a:pPr>
            <a:endParaRPr lang="en-US" sz="2600" dirty="0"/>
          </a:p>
        </p:txBody>
      </p:sp>
      <p:pic>
        <p:nvPicPr>
          <p:cNvPr id="8" name="Picture 7">
            <a:extLst>
              <a:ext uri="{FF2B5EF4-FFF2-40B4-BE49-F238E27FC236}">
                <a16:creationId xmlns:a16="http://schemas.microsoft.com/office/drawing/2014/main" id="{2CEE37A2-23D0-5341-AEBE-F6BE02C071EC}"/>
              </a:ext>
            </a:extLst>
          </p:cNvPr>
          <p:cNvPicPr>
            <a:picLocks noChangeAspect="1"/>
          </p:cNvPicPr>
          <p:nvPr/>
        </p:nvPicPr>
        <p:blipFill>
          <a:blip r:embed="rId3"/>
          <a:stretch>
            <a:fillRect/>
          </a:stretch>
        </p:blipFill>
        <p:spPr>
          <a:xfrm>
            <a:off x="6874817" y="1644198"/>
            <a:ext cx="5301049" cy="3199609"/>
          </a:xfrm>
          <a:prstGeom prst="rect">
            <a:avLst/>
          </a:prstGeom>
        </p:spPr>
      </p:pic>
      <p:cxnSp>
        <p:nvCxnSpPr>
          <p:cNvPr id="13" name="Straight Connector 12">
            <a:extLst>
              <a:ext uri="{FF2B5EF4-FFF2-40B4-BE49-F238E27FC236}">
                <a16:creationId xmlns:a16="http://schemas.microsoft.com/office/drawing/2014/main" id="{C82349EA-13C1-454A-9473-97FC017E5C47}"/>
              </a:ext>
            </a:extLst>
          </p:cNvPr>
          <p:cNvCxnSpPr>
            <a:cxnSpLocks/>
          </p:cNvCxnSpPr>
          <p:nvPr/>
        </p:nvCxnSpPr>
        <p:spPr>
          <a:xfrm flipH="1">
            <a:off x="9512984" y="2162045"/>
            <a:ext cx="833465" cy="626164"/>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BB13046-4DE6-F34C-8A5A-83294C6E37BB}"/>
              </a:ext>
            </a:extLst>
          </p:cNvPr>
          <p:cNvSpPr txBox="1"/>
          <p:nvPr/>
        </p:nvSpPr>
        <p:spPr>
          <a:xfrm>
            <a:off x="9540172" y="2101218"/>
            <a:ext cx="630194" cy="369332"/>
          </a:xfrm>
          <a:prstGeom prst="rect">
            <a:avLst/>
          </a:prstGeom>
          <a:noFill/>
        </p:spPr>
        <p:txBody>
          <a:bodyPr wrap="square" rtlCol="0">
            <a:spAutoFit/>
          </a:bodyPr>
          <a:lstStyle/>
          <a:p>
            <a:r>
              <a:rPr lang="en-US" dirty="0"/>
              <a:t>100</a:t>
            </a:r>
          </a:p>
        </p:txBody>
      </p:sp>
      <p:cxnSp>
        <p:nvCxnSpPr>
          <p:cNvPr id="17" name="Straight Connector 16">
            <a:extLst>
              <a:ext uri="{FF2B5EF4-FFF2-40B4-BE49-F238E27FC236}">
                <a16:creationId xmlns:a16="http://schemas.microsoft.com/office/drawing/2014/main" id="{759F4557-0CC9-A44A-A5CF-293DE542B462}"/>
              </a:ext>
            </a:extLst>
          </p:cNvPr>
          <p:cNvCxnSpPr>
            <a:cxnSpLocks/>
          </p:cNvCxnSpPr>
          <p:nvPr/>
        </p:nvCxnSpPr>
        <p:spPr>
          <a:xfrm flipH="1" flipV="1">
            <a:off x="9525341" y="2976040"/>
            <a:ext cx="1816233" cy="1123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88C4EEA-2BA9-D046-BDA0-6324C67EC2CA}"/>
              </a:ext>
            </a:extLst>
          </p:cNvPr>
          <p:cNvSpPr txBox="1"/>
          <p:nvPr/>
        </p:nvSpPr>
        <p:spPr>
          <a:xfrm>
            <a:off x="10179018" y="2950843"/>
            <a:ext cx="630194" cy="369332"/>
          </a:xfrm>
          <a:prstGeom prst="rect">
            <a:avLst/>
          </a:prstGeom>
          <a:noFill/>
        </p:spPr>
        <p:txBody>
          <a:bodyPr wrap="square" rtlCol="0">
            <a:spAutoFit/>
          </a:bodyPr>
          <a:lstStyle/>
          <a:p>
            <a:r>
              <a:rPr lang="en-US" dirty="0"/>
              <a:t>150</a:t>
            </a:r>
          </a:p>
        </p:txBody>
      </p:sp>
      <p:cxnSp>
        <p:nvCxnSpPr>
          <p:cNvPr id="20" name="Straight Connector 19">
            <a:extLst>
              <a:ext uri="{FF2B5EF4-FFF2-40B4-BE49-F238E27FC236}">
                <a16:creationId xmlns:a16="http://schemas.microsoft.com/office/drawing/2014/main" id="{B68FB770-D59A-B349-A2A4-D441E354AED2}"/>
              </a:ext>
            </a:extLst>
          </p:cNvPr>
          <p:cNvCxnSpPr>
            <a:cxnSpLocks/>
          </p:cNvCxnSpPr>
          <p:nvPr/>
        </p:nvCxnSpPr>
        <p:spPr>
          <a:xfrm flipH="1">
            <a:off x="9640963" y="2511360"/>
            <a:ext cx="1366371" cy="324339"/>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EAC2097-52A7-664F-B066-22C106FA2E6C}"/>
              </a:ext>
            </a:extLst>
          </p:cNvPr>
          <p:cNvSpPr txBox="1"/>
          <p:nvPr/>
        </p:nvSpPr>
        <p:spPr>
          <a:xfrm>
            <a:off x="10087989" y="2304754"/>
            <a:ext cx="630194" cy="369332"/>
          </a:xfrm>
          <a:prstGeom prst="rect">
            <a:avLst/>
          </a:prstGeom>
          <a:noFill/>
        </p:spPr>
        <p:txBody>
          <a:bodyPr wrap="square" rtlCol="0">
            <a:spAutoFit/>
          </a:bodyPr>
          <a:lstStyle/>
          <a:p>
            <a:r>
              <a:rPr lang="en-US" dirty="0"/>
              <a:t>120</a:t>
            </a:r>
          </a:p>
        </p:txBody>
      </p:sp>
    </p:spTree>
    <p:extLst>
      <p:ext uri="{BB962C8B-B14F-4D97-AF65-F5344CB8AC3E}">
        <p14:creationId xmlns:p14="http://schemas.microsoft.com/office/powerpoint/2010/main" val="2418399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2" end="2"/>
                                            </p:txEl>
                                          </p:spTgt>
                                        </p:tgtEl>
                                        <p:attrNameLst>
                                          <p:attrName>style.visibility</p:attrName>
                                        </p:attrNameLst>
                                      </p:cBhvr>
                                      <p:to>
                                        <p:strVal val="visible"/>
                                      </p:to>
                                    </p:set>
                                    <p:animEffect transition="in" filter="dissolve">
                                      <p:cBhvr>
                                        <p:cTn id="7" dur="500"/>
                                        <p:tgtEl>
                                          <p:spTgt spid="39">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3" end="3"/>
                                            </p:txEl>
                                          </p:spTgt>
                                        </p:tgtEl>
                                        <p:attrNameLst>
                                          <p:attrName>style.visibility</p:attrName>
                                        </p:attrNameLst>
                                      </p:cBhvr>
                                      <p:to>
                                        <p:strVal val="visible"/>
                                      </p:to>
                                    </p:set>
                                    <p:animEffect transition="in" filter="dissolve">
                                      <p:cBhvr>
                                        <p:cTn id="12" dur="500"/>
                                        <p:tgtEl>
                                          <p:spTgt spid="39">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dissolve">
                                      <p:cBhvr>
                                        <p:cTn id="22" dur="500"/>
                                        <p:tgtEl>
                                          <p:spTgt spid="20"/>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dissolve">
                                      <p:cBhvr>
                                        <p:cTn id="25" dur="500"/>
                                        <p:tgtEl>
                                          <p:spTgt spid="22"/>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dissolve">
                                      <p:cBhvr>
                                        <p:cTn id="30" dur="500"/>
                                        <p:tgtEl>
                                          <p:spTgt spid="13"/>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dissolve">
                                      <p:cBhvr>
                                        <p:cTn id="33" dur="500"/>
                                        <p:tgtEl>
                                          <p:spTgt spid="11"/>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dissolve">
                                      <p:cBhvr>
                                        <p:cTn id="38" dur="500"/>
                                        <p:tgtEl>
                                          <p:spTgt spid="19"/>
                                        </p:tgtEl>
                                      </p:cBhvr>
                                    </p:animEffect>
                                  </p:childTnLst>
                                </p:cTn>
                              </p:par>
                              <p:par>
                                <p:cTn id="39" presetID="9" presetClass="entr" presetSubtype="0" fill="hold"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dissolve">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39">
                                            <p:txEl>
                                              <p:pRg st="4" end="4"/>
                                            </p:txEl>
                                          </p:spTgt>
                                        </p:tgtEl>
                                        <p:attrNameLst>
                                          <p:attrName>style.visibility</p:attrName>
                                        </p:attrNameLst>
                                      </p:cBhvr>
                                      <p:to>
                                        <p:strVal val="visible"/>
                                      </p:to>
                                    </p:set>
                                    <p:animEffect transition="in" filter="dissolve">
                                      <p:cBhvr>
                                        <p:cTn id="46" dur="500"/>
                                        <p:tgtEl>
                                          <p:spTgt spid="39">
                                            <p:txEl>
                                              <p:pRg st="4" end="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nodeType="clickEffect">
                                  <p:stCondLst>
                                    <p:cond delay="0"/>
                                  </p:stCondLst>
                                  <p:childTnLst>
                                    <p:set>
                                      <p:cBhvr>
                                        <p:cTn id="50" dur="1" fill="hold">
                                          <p:stCondLst>
                                            <p:cond delay="0"/>
                                          </p:stCondLst>
                                        </p:cTn>
                                        <p:tgtEl>
                                          <p:spTgt spid="39">
                                            <p:txEl>
                                              <p:pRg st="5" end="5"/>
                                            </p:txEl>
                                          </p:spTgt>
                                        </p:tgtEl>
                                        <p:attrNameLst>
                                          <p:attrName>style.visibility</p:attrName>
                                        </p:attrNameLst>
                                      </p:cBhvr>
                                      <p:to>
                                        <p:strVal val="visible"/>
                                      </p:to>
                                    </p:set>
                                    <p:animEffect transition="in" filter="dissolve">
                                      <p:cBhvr>
                                        <p:cTn id="51" dur="500"/>
                                        <p:tgtEl>
                                          <p:spTgt spid="39">
                                            <p:txEl>
                                              <p:pRg st="5" end="5"/>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ntr" presetSubtype="0" fill="hold" nodeType="clickEffect">
                                  <p:stCondLst>
                                    <p:cond delay="0"/>
                                  </p:stCondLst>
                                  <p:childTnLst>
                                    <p:set>
                                      <p:cBhvr>
                                        <p:cTn id="55" dur="1" fill="hold">
                                          <p:stCondLst>
                                            <p:cond delay="0"/>
                                          </p:stCondLst>
                                        </p:cTn>
                                        <p:tgtEl>
                                          <p:spTgt spid="39">
                                            <p:txEl>
                                              <p:pRg st="6" end="6"/>
                                            </p:txEl>
                                          </p:spTgt>
                                        </p:tgtEl>
                                        <p:attrNameLst>
                                          <p:attrName>style.visibility</p:attrName>
                                        </p:attrNameLst>
                                      </p:cBhvr>
                                      <p:to>
                                        <p:strVal val="visible"/>
                                      </p:to>
                                    </p:set>
                                    <p:animEffect transition="in" filter="dissolve">
                                      <p:cBhvr>
                                        <p:cTn id="56" dur="500"/>
                                        <p:tgtEl>
                                          <p:spTgt spid="39">
                                            <p:txEl>
                                              <p:pRg st="6" end="6"/>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39">
                                            <p:txEl>
                                              <p:pRg st="7" end="7"/>
                                            </p:txEl>
                                          </p:spTgt>
                                        </p:tgtEl>
                                        <p:attrNameLst>
                                          <p:attrName>style.visibility</p:attrName>
                                        </p:attrNameLst>
                                      </p:cBhvr>
                                      <p:to>
                                        <p:strVal val="visible"/>
                                      </p:to>
                                    </p:set>
                                    <p:animEffect transition="in" filter="dissolve">
                                      <p:cBhvr>
                                        <p:cTn id="61" dur="500"/>
                                        <p:tgtEl>
                                          <p:spTgt spid="3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9" grpId="0"/>
      <p:bldP spid="2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Properties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498388" y="2041379"/>
            <a:ext cx="4020640" cy="3849624"/>
          </a:xfrm>
        </p:spPr>
        <p:txBody>
          <a:bodyPr>
            <a:normAutofit fontScale="92500" lnSpcReduction="20000"/>
          </a:bodyPr>
          <a:lstStyle/>
          <a:p>
            <a:pPr>
              <a:spcBef>
                <a:spcPts val="0"/>
              </a:spcBef>
            </a:pPr>
            <a:r>
              <a:rPr lang="en-US" sz="2600" dirty="0"/>
              <a:t>Is it optimal?</a:t>
            </a:r>
          </a:p>
          <a:p>
            <a:pPr lvl="1">
              <a:spcBef>
                <a:spcPts val="0"/>
              </a:spcBef>
            </a:pPr>
            <a:r>
              <a:rPr lang="en-US" sz="2400" dirty="0"/>
              <a:t>Imagine we are in Sibiu</a:t>
            </a:r>
          </a:p>
          <a:p>
            <a:pPr lvl="1">
              <a:spcBef>
                <a:spcPts val="0"/>
              </a:spcBef>
            </a:pPr>
            <a:r>
              <a:rPr lang="en-US" sz="2400" dirty="0"/>
              <a:t>Goal: Bucharest</a:t>
            </a:r>
          </a:p>
          <a:p>
            <a:pPr>
              <a:spcBef>
                <a:spcPts val="0"/>
              </a:spcBef>
            </a:pPr>
            <a:r>
              <a:rPr lang="en-US" sz="2600" dirty="0"/>
              <a:t>Deciding between </a:t>
            </a:r>
            <a:r>
              <a:rPr lang="en-US" sz="2600" dirty="0" err="1"/>
              <a:t>Fagaras</a:t>
            </a:r>
            <a:r>
              <a:rPr lang="en-US" sz="2600" dirty="0"/>
              <a:t> and </a:t>
            </a:r>
            <a:r>
              <a:rPr lang="en-US" sz="2600" dirty="0" err="1"/>
              <a:t>Rimnicu</a:t>
            </a:r>
            <a:r>
              <a:rPr lang="en-US" sz="2600" dirty="0"/>
              <a:t> </a:t>
            </a:r>
            <a:r>
              <a:rPr lang="en-US" sz="2600" dirty="0" err="1"/>
              <a:t>Vilcea</a:t>
            </a:r>
            <a:endParaRPr lang="en-US" sz="2600" dirty="0"/>
          </a:p>
          <a:p>
            <a:pPr lvl="1">
              <a:spcBef>
                <a:spcPts val="0"/>
              </a:spcBef>
            </a:pPr>
            <a:r>
              <a:rPr lang="en-US" sz="2400" dirty="0"/>
              <a:t>h(</a:t>
            </a:r>
            <a:r>
              <a:rPr lang="en-US" sz="2400" dirty="0" err="1"/>
              <a:t>Fagaras</a:t>
            </a:r>
            <a:r>
              <a:rPr lang="en-US" sz="2400" dirty="0"/>
              <a:t>) = 176</a:t>
            </a:r>
          </a:p>
          <a:p>
            <a:pPr lvl="2">
              <a:spcBef>
                <a:spcPts val="0"/>
              </a:spcBef>
            </a:pPr>
            <a:r>
              <a:rPr lang="en-US" sz="2300" dirty="0"/>
              <a:t>(kind of a big underestimate, but that’s ”ok”)</a:t>
            </a:r>
          </a:p>
          <a:p>
            <a:pPr lvl="1">
              <a:spcBef>
                <a:spcPts val="0"/>
              </a:spcBef>
            </a:pPr>
            <a:r>
              <a:rPr lang="en-US" sz="2400" dirty="0"/>
              <a:t>h(</a:t>
            </a:r>
            <a:r>
              <a:rPr lang="en-US" sz="2400" dirty="0" err="1"/>
              <a:t>Rimnicu</a:t>
            </a:r>
            <a:r>
              <a:rPr lang="en-US" sz="2400" dirty="0"/>
              <a:t> </a:t>
            </a:r>
            <a:r>
              <a:rPr lang="en-US" sz="2400" dirty="0" err="1"/>
              <a:t>Vilcea</a:t>
            </a:r>
            <a:r>
              <a:rPr lang="en-US" sz="2400" dirty="0"/>
              <a:t>) = 193</a:t>
            </a:r>
          </a:p>
          <a:p>
            <a:pPr>
              <a:spcBef>
                <a:spcPts val="0"/>
              </a:spcBef>
            </a:pPr>
            <a:r>
              <a:rPr lang="en-US" sz="2600" dirty="0"/>
              <a:t>Chooses </a:t>
            </a:r>
            <a:r>
              <a:rPr lang="en-US" sz="2600" dirty="0" err="1"/>
              <a:t>Fagaras</a:t>
            </a:r>
            <a:r>
              <a:rPr lang="en-US" sz="2600" dirty="0"/>
              <a:t>!</a:t>
            </a:r>
          </a:p>
          <a:p>
            <a:pPr marL="0" indent="0">
              <a:spcBef>
                <a:spcPts val="0"/>
              </a:spcBef>
              <a:spcAft>
                <a:spcPts val="0"/>
              </a:spcAft>
              <a:buNone/>
            </a:pPr>
            <a:endParaRPr lang="en-US" sz="2600" dirty="0"/>
          </a:p>
          <a:p>
            <a:pPr marL="0" indent="0">
              <a:spcBef>
                <a:spcPts val="0"/>
              </a:spcBef>
              <a:spcAft>
                <a:spcPts val="0"/>
              </a:spcAft>
              <a:buNone/>
            </a:pPr>
            <a:endParaRPr lang="en-US" sz="2600" dirty="0"/>
          </a:p>
          <a:p>
            <a:pPr marL="0" indent="0">
              <a:spcBef>
                <a:spcPts val="0"/>
              </a:spcBef>
              <a:spcAft>
                <a:spcPts val="0"/>
              </a:spcAft>
              <a:buNone/>
            </a:pPr>
            <a:endParaRPr lang="en-US" sz="2600" dirty="0"/>
          </a:p>
        </p:txBody>
      </p:sp>
      <p:pic>
        <p:nvPicPr>
          <p:cNvPr id="8" name="Picture 7">
            <a:extLst>
              <a:ext uri="{FF2B5EF4-FFF2-40B4-BE49-F238E27FC236}">
                <a16:creationId xmlns:a16="http://schemas.microsoft.com/office/drawing/2014/main" id="{2CEE37A2-23D0-5341-AEBE-F6BE02C071EC}"/>
              </a:ext>
            </a:extLst>
          </p:cNvPr>
          <p:cNvPicPr>
            <a:picLocks noChangeAspect="1"/>
          </p:cNvPicPr>
          <p:nvPr/>
        </p:nvPicPr>
        <p:blipFill>
          <a:blip r:embed="rId3"/>
          <a:stretch>
            <a:fillRect/>
          </a:stretch>
        </p:blipFill>
        <p:spPr>
          <a:xfrm>
            <a:off x="4769708" y="1841805"/>
            <a:ext cx="7171380" cy="4328504"/>
          </a:xfrm>
          <a:prstGeom prst="rect">
            <a:avLst/>
          </a:prstGeom>
        </p:spPr>
      </p:pic>
      <p:sp>
        <p:nvSpPr>
          <p:cNvPr id="11" name="TextBox 10">
            <a:extLst>
              <a:ext uri="{FF2B5EF4-FFF2-40B4-BE49-F238E27FC236}">
                <a16:creationId xmlns:a16="http://schemas.microsoft.com/office/drawing/2014/main" id="{BBB13046-4DE6-F34C-8A5A-83294C6E37BB}"/>
              </a:ext>
            </a:extLst>
          </p:cNvPr>
          <p:cNvSpPr txBox="1"/>
          <p:nvPr/>
        </p:nvSpPr>
        <p:spPr>
          <a:xfrm>
            <a:off x="8806738" y="3898262"/>
            <a:ext cx="630194" cy="369332"/>
          </a:xfrm>
          <a:prstGeom prst="rect">
            <a:avLst/>
          </a:prstGeom>
          <a:noFill/>
        </p:spPr>
        <p:txBody>
          <a:bodyPr wrap="square" rtlCol="0">
            <a:spAutoFit/>
          </a:bodyPr>
          <a:lstStyle/>
          <a:p>
            <a:r>
              <a:rPr lang="en-US" dirty="0"/>
              <a:t>176</a:t>
            </a:r>
          </a:p>
        </p:txBody>
      </p:sp>
      <p:cxnSp>
        <p:nvCxnSpPr>
          <p:cNvPr id="18" name="Straight Connector 17">
            <a:extLst>
              <a:ext uri="{FF2B5EF4-FFF2-40B4-BE49-F238E27FC236}">
                <a16:creationId xmlns:a16="http://schemas.microsoft.com/office/drawing/2014/main" id="{0D27C3EA-876D-3E4E-9E42-2A210556B7C7}"/>
              </a:ext>
            </a:extLst>
          </p:cNvPr>
          <p:cNvCxnSpPr>
            <a:cxnSpLocks/>
          </p:cNvCxnSpPr>
          <p:nvPr/>
        </p:nvCxnSpPr>
        <p:spPr>
          <a:xfrm flipH="1" flipV="1">
            <a:off x="8272914" y="3652788"/>
            <a:ext cx="1164018" cy="1574624"/>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228F402-1FF4-8546-BEDA-019A317561F9}"/>
              </a:ext>
            </a:extLst>
          </p:cNvPr>
          <p:cNvCxnSpPr>
            <a:cxnSpLocks/>
          </p:cNvCxnSpPr>
          <p:nvPr/>
        </p:nvCxnSpPr>
        <p:spPr>
          <a:xfrm flipH="1" flipV="1">
            <a:off x="7382577" y="4228564"/>
            <a:ext cx="2054355" cy="998849"/>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5C4C2BD-FFD9-6B48-AB5E-FDCE1157CDF2}"/>
              </a:ext>
            </a:extLst>
          </p:cNvPr>
          <p:cNvSpPr txBox="1"/>
          <p:nvPr/>
        </p:nvSpPr>
        <p:spPr>
          <a:xfrm>
            <a:off x="7673611" y="4130710"/>
            <a:ext cx="630194" cy="369332"/>
          </a:xfrm>
          <a:prstGeom prst="rect">
            <a:avLst/>
          </a:prstGeom>
          <a:noFill/>
        </p:spPr>
        <p:txBody>
          <a:bodyPr wrap="square" rtlCol="0">
            <a:spAutoFit/>
          </a:bodyPr>
          <a:lstStyle/>
          <a:p>
            <a:r>
              <a:rPr lang="en-US" dirty="0"/>
              <a:t>193</a:t>
            </a:r>
          </a:p>
        </p:txBody>
      </p:sp>
      <p:sp>
        <p:nvSpPr>
          <p:cNvPr id="14" name="Oval 13">
            <a:extLst>
              <a:ext uri="{FF2B5EF4-FFF2-40B4-BE49-F238E27FC236}">
                <a16:creationId xmlns:a16="http://schemas.microsoft.com/office/drawing/2014/main" id="{892CECD0-91F4-9A4B-84A1-82E810117423}"/>
              </a:ext>
            </a:extLst>
          </p:cNvPr>
          <p:cNvSpPr/>
          <p:nvPr/>
        </p:nvSpPr>
        <p:spPr>
          <a:xfrm>
            <a:off x="6714955" y="3213405"/>
            <a:ext cx="593736" cy="481265"/>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3349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1" end="1"/>
                                            </p:txEl>
                                          </p:spTgt>
                                        </p:tgtEl>
                                        <p:attrNameLst>
                                          <p:attrName>style.visibility</p:attrName>
                                        </p:attrNameLst>
                                      </p:cBhvr>
                                      <p:to>
                                        <p:strVal val="visible"/>
                                      </p:to>
                                    </p:set>
                                    <p:animEffect transition="in" filter="dissolve">
                                      <p:cBhvr>
                                        <p:cTn id="7" dur="500"/>
                                        <p:tgtEl>
                                          <p:spTgt spid="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2" end="2"/>
                                            </p:txEl>
                                          </p:spTgt>
                                        </p:tgtEl>
                                        <p:attrNameLst>
                                          <p:attrName>style.visibility</p:attrName>
                                        </p:attrNameLst>
                                      </p:cBhvr>
                                      <p:to>
                                        <p:strVal val="visible"/>
                                      </p:to>
                                    </p:set>
                                    <p:animEffect transition="in" filter="dissolve">
                                      <p:cBhvr>
                                        <p:cTn id="17" dur="500"/>
                                        <p:tgtEl>
                                          <p:spTgt spid="3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3" end="3"/>
                                            </p:txEl>
                                          </p:spTgt>
                                        </p:tgtEl>
                                        <p:attrNameLst>
                                          <p:attrName>style.visibility</p:attrName>
                                        </p:attrNameLst>
                                      </p:cBhvr>
                                      <p:to>
                                        <p:strVal val="visible"/>
                                      </p:to>
                                    </p:set>
                                    <p:animEffect transition="in" filter="dissolve">
                                      <p:cBhvr>
                                        <p:cTn id="22" dur="500"/>
                                        <p:tgtEl>
                                          <p:spTgt spid="3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9">
                                            <p:txEl>
                                              <p:pRg st="4" end="4"/>
                                            </p:txEl>
                                          </p:spTgt>
                                        </p:tgtEl>
                                        <p:attrNameLst>
                                          <p:attrName>style.visibility</p:attrName>
                                        </p:attrNameLst>
                                      </p:cBhvr>
                                      <p:to>
                                        <p:strVal val="visible"/>
                                      </p:to>
                                    </p:set>
                                    <p:animEffect transition="in" filter="dissolve">
                                      <p:cBhvr>
                                        <p:cTn id="27" dur="500"/>
                                        <p:tgtEl>
                                          <p:spTgt spid="3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9">
                                            <p:txEl>
                                              <p:pRg st="5" end="5"/>
                                            </p:txEl>
                                          </p:spTgt>
                                        </p:tgtEl>
                                        <p:attrNameLst>
                                          <p:attrName>style.visibility</p:attrName>
                                        </p:attrNameLst>
                                      </p:cBhvr>
                                      <p:to>
                                        <p:strVal val="visible"/>
                                      </p:to>
                                    </p:set>
                                    <p:animEffect transition="in" filter="dissolve">
                                      <p:cBhvr>
                                        <p:cTn id="32" dur="500"/>
                                        <p:tgtEl>
                                          <p:spTgt spid="3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dissolve">
                                      <p:cBhvr>
                                        <p:cTn id="37" dur="500"/>
                                        <p:tgtEl>
                                          <p:spTgt spid="18"/>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dissolve">
                                      <p:cBhvr>
                                        <p:cTn id="40" dur="5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nodeType="clickEffect">
                                  <p:stCondLst>
                                    <p:cond delay="0"/>
                                  </p:stCondLst>
                                  <p:childTnLst>
                                    <p:set>
                                      <p:cBhvr>
                                        <p:cTn id="44" dur="1" fill="hold">
                                          <p:stCondLst>
                                            <p:cond delay="0"/>
                                          </p:stCondLst>
                                        </p:cTn>
                                        <p:tgtEl>
                                          <p:spTgt spid="39">
                                            <p:txEl>
                                              <p:pRg st="6" end="6"/>
                                            </p:txEl>
                                          </p:spTgt>
                                        </p:tgtEl>
                                        <p:attrNameLst>
                                          <p:attrName>style.visibility</p:attrName>
                                        </p:attrNameLst>
                                      </p:cBhvr>
                                      <p:to>
                                        <p:strVal val="visible"/>
                                      </p:to>
                                    </p:set>
                                    <p:animEffect transition="in" filter="dissolve">
                                      <p:cBhvr>
                                        <p:cTn id="45" dur="500"/>
                                        <p:tgtEl>
                                          <p:spTgt spid="39">
                                            <p:txEl>
                                              <p:pRg st="6" end="6"/>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grpId="0" nodeType="click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dissolve">
                                      <p:cBhvr>
                                        <p:cTn id="50" dur="500"/>
                                        <p:tgtEl>
                                          <p:spTgt spid="24"/>
                                        </p:tgtEl>
                                      </p:cBhvr>
                                    </p:animEffect>
                                  </p:childTnLst>
                                </p:cTn>
                              </p:par>
                              <p:par>
                                <p:cTn id="51" presetID="9" presetClass="entr" presetSubtype="0"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dissolve">
                                      <p:cBhvr>
                                        <p:cTn id="53" dur="500"/>
                                        <p:tgtEl>
                                          <p:spTgt spid="23"/>
                                        </p:tgtEl>
                                      </p:cBhvr>
                                    </p:animEffec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nodeType="clickEffect">
                                  <p:stCondLst>
                                    <p:cond delay="0"/>
                                  </p:stCondLst>
                                  <p:childTnLst>
                                    <p:set>
                                      <p:cBhvr>
                                        <p:cTn id="57" dur="1" fill="hold">
                                          <p:stCondLst>
                                            <p:cond delay="0"/>
                                          </p:stCondLst>
                                        </p:cTn>
                                        <p:tgtEl>
                                          <p:spTgt spid="39">
                                            <p:txEl>
                                              <p:pRg st="7" end="7"/>
                                            </p:txEl>
                                          </p:spTgt>
                                        </p:tgtEl>
                                        <p:attrNameLst>
                                          <p:attrName>style.visibility</p:attrName>
                                        </p:attrNameLst>
                                      </p:cBhvr>
                                      <p:to>
                                        <p:strVal val="visible"/>
                                      </p:to>
                                    </p:set>
                                    <p:animEffect transition="in" filter="dissolve">
                                      <p:cBhvr>
                                        <p:cTn id="58" dur="500"/>
                                        <p:tgtEl>
                                          <p:spTgt spid="3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4" grpId="0"/>
      <p:bldP spid="1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Properties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498387" y="2041379"/>
            <a:ext cx="4184823" cy="3849624"/>
          </a:xfrm>
        </p:spPr>
        <p:txBody>
          <a:bodyPr>
            <a:normAutofit fontScale="62500" lnSpcReduction="20000"/>
          </a:bodyPr>
          <a:lstStyle/>
          <a:p>
            <a:pPr marL="0" indent="0">
              <a:spcBef>
                <a:spcPts val="0"/>
              </a:spcBef>
              <a:spcAft>
                <a:spcPts val="0"/>
              </a:spcAft>
              <a:buNone/>
            </a:pPr>
            <a:r>
              <a:rPr lang="en-US" sz="2600" dirty="0"/>
              <a:t>Is it optimal?</a:t>
            </a:r>
          </a:p>
          <a:p>
            <a:pPr marL="0" indent="0">
              <a:spcBef>
                <a:spcPts val="0"/>
              </a:spcBef>
              <a:spcAft>
                <a:spcPts val="0"/>
              </a:spcAft>
              <a:buNone/>
            </a:pPr>
            <a:r>
              <a:rPr lang="en-US" sz="2600" dirty="0"/>
              <a:t>--But what is the truth:</a:t>
            </a:r>
          </a:p>
          <a:p>
            <a:pPr marL="0" indent="0">
              <a:spcBef>
                <a:spcPts val="0"/>
              </a:spcBef>
              <a:spcAft>
                <a:spcPts val="0"/>
              </a:spcAft>
              <a:buNone/>
            </a:pPr>
            <a:r>
              <a:rPr lang="en-US" sz="2600" dirty="0"/>
              <a:t>--Sibiu to </a:t>
            </a:r>
            <a:r>
              <a:rPr lang="en-US" sz="2600" dirty="0" err="1"/>
              <a:t>Fagaras</a:t>
            </a:r>
            <a:r>
              <a:rPr lang="en-US" sz="2600" dirty="0"/>
              <a:t> to Bucharest is 99 + 211 = 310</a:t>
            </a:r>
          </a:p>
          <a:p>
            <a:pPr marL="0" indent="0">
              <a:spcBef>
                <a:spcPts val="0"/>
              </a:spcBef>
              <a:spcAft>
                <a:spcPts val="0"/>
              </a:spcAft>
              <a:buNone/>
            </a:pPr>
            <a:endParaRPr lang="en-US" sz="2600" dirty="0"/>
          </a:p>
          <a:p>
            <a:pPr marL="0" indent="0">
              <a:spcBef>
                <a:spcPts val="0"/>
              </a:spcBef>
              <a:spcAft>
                <a:spcPts val="0"/>
              </a:spcAft>
              <a:buNone/>
            </a:pPr>
            <a:r>
              <a:rPr lang="en-US" sz="2600" dirty="0"/>
              <a:t>--Sibiu to </a:t>
            </a:r>
            <a:r>
              <a:rPr lang="en-US" sz="2600" dirty="0" err="1"/>
              <a:t>Rimnicu</a:t>
            </a:r>
            <a:r>
              <a:rPr lang="en-US" sz="2600" dirty="0"/>
              <a:t> </a:t>
            </a:r>
            <a:r>
              <a:rPr lang="en-US" sz="2600" dirty="0" err="1"/>
              <a:t>Vilcea</a:t>
            </a:r>
            <a:r>
              <a:rPr lang="en-US" sz="2600" dirty="0"/>
              <a:t> to Pitesti to Bucharest is 80 + 97 + 101 = 278.</a:t>
            </a:r>
          </a:p>
          <a:p>
            <a:pPr marL="0" indent="0">
              <a:spcBef>
                <a:spcPts val="0"/>
              </a:spcBef>
              <a:spcAft>
                <a:spcPts val="0"/>
              </a:spcAft>
              <a:buNone/>
            </a:pPr>
            <a:endParaRPr lang="en-US" sz="2600" dirty="0"/>
          </a:p>
          <a:p>
            <a:pPr marL="0" indent="0">
              <a:spcBef>
                <a:spcPts val="0"/>
              </a:spcBef>
              <a:spcAft>
                <a:spcPts val="0"/>
              </a:spcAft>
              <a:buNone/>
            </a:pPr>
            <a:r>
              <a:rPr lang="en-US" sz="2600" dirty="0"/>
              <a:t>The </a:t>
            </a:r>
            <a:r>
              <a:rPr lang="en-US" sz="2600" dirty="0" err="1"/>
              <a:t>Rimnicu</a:t>
            </a:r>
            <a:r>
              <a:rPr lang="en-US" sz="2600" dirty="0"/>
              <a:t> </a:t>
            </a:r>
            <a:r>
              <a:rPr lang="en-US" sz="2600" dirty="0" err="1"/>
              <a:t>Vilcea</a:t>
            </a:r>
            <a:r>
              <a:rPr lang="en-US" sz="2600" dirty="0"/>
              <a:t> path is better! Which is *NOT* what we expanded! (Because we so severely underestimated F to B).</a:t>
            </a:r>
          </a:p>
          <a:p>
            <a:pPr marL="0" indent="0">
              <a:spcBef>
                <a:spcPts val="0"/>
              </a:spcBef>
              <a:spcAft>
                <a:spcPts val="0"/>
              </a:spcAft>
              <a:buNone/>
            </a:pPr>
            <a:endParaRPr lang="en-US" sz="2600" dirty="0"/>
          </a:p>
          <a:p>
            <a:pPr marL="0" indent="0">
              <a:spcBef>
                <a:spcPts val="0"/>
              </a:spcBef>
              <a:spcAft>
                <a:spcPts val="0"/>
              </a:spcAft>
              <a:buNone/>
            </a:pPr>
            <a:r>
              <a:rPr lang="en-US" sz="2600" dirty="0"/>
              <a:t>The takeaway: underestimating is fine, but you still want it as close to accurate as possible.</a:t>
            </a:r>
          </a:p>
          <a:p>
            <a:pPr marL="0" indent="0">
              <a:spcBef>
                <a:spcPts val="0"/>
              </a:spcBef>
              <a:spcAft>
                <a:spcPts val="0"/>
              </a:spcAft>
              <a:buNone/>
            </a:pPr>
            <a:endParaRPr lang="en-US" sz="2600" dirty="0"/>
          </a:p>
          <a:p>
            <a:pPr marL="0" indent="0">
              <a:spcBef>
                <a:spcPts val="0"/>
              </a:spcBef>
              <a:spcAft>
                <a:spcPts val="0"/>
              </a:spcAft>
              <a:buNone/>
            </a:pPr>
            <a:endParaRPr lang="en-US" sz="2600" dirty="0"/>
          </a:p>
        </p:txBody>
      </p:sp>
      <p:pic>
        <p:nvPicPr>
          <p:cNvPr id="8" name="Picture 7">
            <a:extLst>
              <a:ext uri="{FF2B5EF4-FFF2-40B4-BE49-F238E27FC236}">
                <a16:creationId xmlns:a16="http://schemas.microsoft.com/office/drawing/2014/main" id="{2CEE37A2-23D0-5341-AEBE-F6BE02C071EC}"/>
              </a:ext>
            </a:extLst>
          </p:cNvPr>
          <p:cNvPicPr>
            <a:picLocks noChangeAspect="1"/>
          </p:cNvPicPr>
          <p:nvPr/>
        </p:nvPicPr>
        <p:blipFill>
          <a:blip r:embed="rId3"/>
          <a:stretch>
            <a:fillRect/>
          </a:stretch>
        </p:blipFill>
        <p:spPr>
          <a:xfrm>
            <a:off x="4769708" y="1841805"/>
            <a:ext cx="7171380" cy="4328504"/>
          </a:xfrm>
          <a:prstGeom prst="rect">
            <a:avLst/>
          </a:prstGeom>
        </p:spPr>
      </p:pic>
    </p:spTree>
    <p:extLst>
      <p:ext uri="{BB962C8B-B14F-4D97-AF65-F5344CB8AC3E}">
        <p14:creationId xmlns:p14="http://schemas.microsoft.com/office/powerpoint/2010/main" val="3311558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2" end="2"/>
                                            </p:txEl>
                                          </p:spTgt>
                                        </p:tgtEl>
                                        <p:attrNameLst>
                                          <p:attrName>style.visibility</p:attrName>
                                        </p:attrNameLst>
                                      </p:cBhvr>
                                      <p:to>
                                        <p:strVal val="visible"/>
                                      </p:to>
                                    </p:set>
                                    <p:animEffect transition="in" filter="dissolve">
                                      <p:cBhvr>
                                        <p:cTn id="7" dur="500"/>
                                        <p:tgtEl>
                                          <p:spTgt spid="39">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4" end="4"/>
                                            </p:txEl>
                                          </p:spTgt>
                                        </p:tgtEl>
                                        <p:attrNameLst>
                                          <p:attrName>style.visibility</p:attrName>
                                        </p:attrNameLst>
                                      </p:cBhvr>
                                      <p:to>
                                        <p:strVal val="visible"/>
                                      </p:to>
                                    </p:set>
                                    <p:animEffect transition="in" filter="dissolve">
                                      <p:cBhvr>
                                        <p:cTn id="12" dur="500"/>
                                        <p:tgtEl>
                                          <p:spTgt spid="39">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6" end="6"/>
                                            </p:txEl>
                                          </p:spTgt>
                                        </p:tgtEl>
                                        <p:attrNameLst>
                                          <p:attrName>style.visibility</p:attrName>
                                        </p:attrNameLst>
                                      </p:cBhvr>
                                      <p:to>
                                        <p:strVal val="visible"/>
                                      </p:to>
                                    </p:set>
                                    <p:animEffect transition="in" filter="dissolve">
                                      <p:cBhvr>
                                        <p:cTn id="17" dur="500"/>
                                        <p:tgtEl>
                                          <p:spTgt spid="39">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8" end="8"/>
                                            </p:txEl>
                                          </p:spTgt>
                                        </p:tgtEl>
                                        <p:attrNameLst>
                                          <p:attrName>style.visibility</p:attrName>
                                        </p:attrNameLst>
                                      </p:cBhvr>
                                      <p:to>
                                        <p:strVal val="visible"/>
                                      </p:to>
                                    </p:set>
                                    <p:animEffect transition="in" filter="dissolve">
                                      <p:cBhvr>
                                        <p:cTn id="22" dur="500"/>
                                        <p:tgtEl>
                                          <p:spTgt spid="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Properties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a:bodyPr>
          <a:lstStyle/>
          <a:p>
            <a:pPr>
              <a:spcBef>
                <a:spcPts val="0"/>
              </a:spcBef>
            </a:pPr>
            <a:r>
              <a:rPr lang="en-US" sz="2600" dirty="0"/>
              <a:t>Greedy search is not guaranteed to be </a:t>
            </a:r>
            <a:r>
              <a:rPr lang="en-US" sz="2600" b="1" dirty="0"/>
              <a:t>optimal</a:t>
            </a:r>
            <a:r>
              <a:rPr lang="en-US" sz="2600" dirty="0"/>
              <a:t>.</a:t>
            </a:r>
          </a:p>
          <a:p>
            <a:pPr>
              <a:spcBef>
                <a:spcPts val="0"/>
              </a:spcBef>
            </a:pPr>
            <a:endParaRPr lang="en-US" sz="2600" dirty="0"/>
          </a:p>
          <a:p>
            <a:pPr>
              <a:spcBef>
                <a:spcPts val="0"/>
              </a:spcBef>
            </a:pPr>
            <a:r>
              <a:rPr lang="en-US" sz="2600" dirty="0"/>
              <a:t>Greedy search is </a:t>
            </a:r>
            <a:r>
              <a:rPr lang="en-US" sz="2600" b="1" dirty="0"/>
              <a:t>incomplete</a:t>
            </a:r>
            <a:r>
              <a:rPr lang="en-US" sz="2600" dirty="0"/>
              <a:t> if we re-visit nodes.</a:t>
            </a:r>
          </a:p>
          <a:p>
            <a:pPr>
              <a:spcBef>
                <a:spcPts val="0"/>
              </a:spcBef>
            </a:pPr>
            <a:endParaRPr lang="en-US" sz="2600" dirty="0"/>
          </a:p>
          <a:p>
            <a:pPr>
              <a:spcBef>
                <a:spcPts val="0"/>
              </a:spcBef>
            </a:pPr>
            <a:r>
              <a:rPr lang="en-US" sz="2600" dirty="0"/>
              <a:t>Assuming we don’t revisit…</a:t>
            </a:r>
          </a:p>
          <a:p>
            <a:pPr lvl="1">
              <a:spcBef>
                <a:spcPts val="0"/>
              </a:spcBef>
            </a:pPr>
            <a:r>
              <a:rPr lang="en-US" sz="2400" dirty="0"/>
              <a:t>Greedy search is </a:t>
            </a:r>
            <a:r>
              <a:rPr lang="en-US" sz="2400" b="1" dirty="0"/>
              <a:t>complete</a:t>
            </a:r>
            <a:r>
              <a:rPr lang="en-US" sz="2400" dirty="0"/>
              <a:t> for finite spaces.</a:t>
            </a:r>
          </a:p>
          <a:p>
            <a:pPr lvl="1">
              <a:spcBef>
                <a:spcPts val="0"/>
              </a:spcBef>
            </a:pPr>
            <a:r>
              <a:rPr lang="en-US" sz="2400" dirty="0"/>
              <a:t>Greedy search is </a:t>
            </a:r>
            <a:r>
              <a:rPr lang="en-US" sz="2400" b="1" dirty="0"/>
              <a:t>incomplete</a:t>
            </a:r>
            <a:r>
              <a:rPr lang="en-US" sz="2400" dirty="0"/>
              <a:t> for infinite spaces.</a:t>
            </a:r>
          </a:p>
          <a:p>
            <a:pPr marL="0" indent="0">
              <a:spcBef>
                <a:spcPts val="0"/>
              </a:spcBef>
              <a:spcAft>
                <a:spcPts val="0"/>
              </a:spcAft>
              <a:buNone/>
            </a:pPr>
            <a:endParaRPr lang="en-US" sz="2600" dirty="0"/>
          </a:p>
          <a:p>
            <a:pPr marL="0" indent="0">
              <a:spcBef>
                <a:spcPts val="0"/>
              </a:spcBef>
              <a:spcAft>
                <a:spcPts val="0"/>
              </a:spcAft>
              <a:buNone/>
            </a:pPr>
            <a:endParaRPr lang="en-US" sz="2600" dirty="0"/>
          </a:p>
        </p:txBody>
      </p:sp>
    </p:spTree>
    <p:extLst>
      <p:ext uri="{BB962C8B-B14F-4D97-AF65-F5344CB8AC3E}">
        <p14:creationId xmlns:p14="http://schemas.microsoft.com/office/powerpoint/2010/main" val="22261469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Complexity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lnSpcReduction="10000"/>
          </a:bodyPr>
          <a:lstStyle/>
          <a:p>
            <a:pPr>
              <a:spcBef>
                <a:spcPts val="0"/>
              </a:spcBef>
            </a:pPr>
            <a:r>
              <a:rPr lang="en-US" sz="2600" dirty="0"/>
              <a:t>Using all of the terms we’ve seen before…</a:t>
            </a:r>
          </a:p>
          <a:p>
            <a:pPr lvl="1">
              <a:spcBef>
                <a:spcPts val="0"/>
              </a:spcBef>
            </a:pPr>
            <a:r>
              <a:rPr lang="en-US" sz="2200" dirty="0"/>
              <a:t>Each node has </a:t>
            </a:r>
            <a:r>
              <a:rPr lang="en-US" sz="2200" i="1" dirty="0"/>
              <a:t>b</a:t>
            </a:r>
            <a:r>
              <a:rPr lang="en-US" sz="2200" dirty="0"/>
              <a:t> successors (i.e., branching factor is </a:t>
            </a:r>
            <a:r>
              <a:rPr lang="en-US" sz="2200" i="1" dirty="0"/>
              <a:t>b</a:t>
            </a:r>
            <a:r>
              <a:rPr lang="en-US" sz="2200" dirty="0"/>
              <a:t>).</a:t>
            </a:r>
          </a:p>
          <a:p>
            <a:pPr lvl="1">
              <a:spcBef>
                <a:spcPts val="0"/>
              </a:spcBef>
            </a:pPr>
            <a:r>
              <a:rPr lang="en-US" sz="2200" dirty="0"/>
              <a:t>The shortest path to the solution is </a:t>
            </a:r>
            <a:r>
              <a:rPr lang="en-US" sz="2200" i="1" dirty="0"/>
              <a:t>d</a:t>
            </a:r>
          </a:p>
          <a:p>
            <a:pPr lvl="1">
              <a:spcBef>
                <a:spcPts val="0"/>
              </a:spcBef>
            </a:pPr>
            <a:r>
              <a:rPr lang="en-US" sz="2200" dirty="0"/>
              <a:t>The longest path in the space is </a:t>
            </a:r>
            <a:r>
              <a:rPr lang="en-US" sz="2200" i="1" dirty="0"/>
              <a:t>m</a:t>
            </a:r>
          </a:p>
          <a:p>
            <a:pPr lvl="1">
              <a:spcBef>
                <a:spcPts val="0"/>
              </a:spcBef>
            </a:pPr>
            <a:endParaRPr lang="en-US" sz="2200" dirty="0"/>
          </a:p>
          <a:p>
            <a:pPr>
              <a:spcBef>
                <a:spcPts val="0"/>
              </a:spcBef>
            </a:pPr>
            <a:r>
              <a:rPr lang="en-US" sz="2400" dirty="0"/>
              <a:t>Both the time and space complexity is O(</a:t>
            </a:r>
            <a:r>
              <a:rPr lang="en-US" sz="2400" dirty="0" err="1"/>
              <a:t>b</a:t>
            </a:r>
            <a:r>
              <a:rPr lang="en-US" sz="2400" baseline="30000" dirty="0" err="1"/>
              <a:t>m</a:t>
            </a:r>
            <a:r>
              <a:rPr lang="en-US" sz="2400" dirty="0"/>
              <a:t>)</a:t>
            </a:r>
          </a:p>
          <a:p>
            <a:pPr>
              <a:spcBef>
                <a:spcPts val="0"/>
              </a:spcBef>
            </a:pPr>
            <a:endParaRPr lang="en-US" sz="2400" dirty="0"/>
          </a:p>
          <a:p>
            <a:pPr>
              <a:spcBef>
                <a:spcPts val="0"/>
              </a:spcBef>
            </a:pPr>
            <a:r>
              <a:rPr lang="en-US" sz="2400" dirty="0"/>
              <a:t>That isn’t actually better than uninformed search!</a:t>
            </a:r>
          </a:p>
          <a:p>
            <a:pPr>
              <a:spcBef>
                <a:spcPts val="0"/>
              </a:spcBef>
            </a:pPr>
            <a:r>
              <a:rPr lang="en-US" sz="2400" dirty="0"/>
              <a:t>BUT – the heuristic usually lets us avoid the worse case most of the time!</a:t>
            </a:r>
          </a:p>
          <a:p>
            <a:pPr marL="0" indent="0">
              <a:spcBef>
                <a:spcPts val="0"/>
              </a:spcBef>
              <a:spcAft>
                <a:spcPts val="0"/>
              </a:spcAft>
              <a:buNone/>
            </a:pPr>
            <a:endParaRPr lang="en-US" sz="2600" dirty="0"/>
          </a:p>
          <a:p>
            <a:pPr marL="0" indent="0">
              <a:spcBef>
                <a:spcPts val="0"/>
              </a:spcBef>
              <a:spcAft>
                <a:spcPts val="0"/>
              </a:spcAft>
              <a:buNone/>
            </a:pPr>
            <a:endParaRPr lang="en-US" sz="2600" dirty="0"/>
          </a:p>
        </p:txBody>
      </p:sp>
    </p:spTree>
    <p:extLst>
      <p:ext uri="{BB962C8B-B14F-4D97-AF65-F5344CB8AC3E}">
        <p14:creationId xmlns:p14="http://schemas.microsoft.com/office/powerpoint/2010/main" val="421028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7" end="7"/>
                                            </p:txEl>
                                          </p:spTgt>
                                        </p:tgtEl>
                                        <p:attrNameLst>
                                          <p:attrName>style.visibility</p:attrName>
                                        </p:attrNameLst>
                                      </p:cBhvr>
                                      <p:to>
                                        <p:strVal val="visible"/>
                                      </p:to>
                                    </p:set>
                                    <p:animEffect transition="in" filter="dissolve">
                                      <p:cBhvr>
                                        <p:cTn id="7" dur="500"/>
                                        <p:tgtEl>
                                          <p:spTgt spid="39">
                                            <p:txEl>
                                              <p:pRg st="7" end="7"/>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8" end="8"/>
                                            </p:txEl>
                                          </p:spTgt>
                                        </p:tgtEl>
                                        <p:attrNameLst>
                                          <p:attrName>style.visibility</p:attrName>
                                        </p:attrNameLst>
                                      </p:cBhvr>
                                      <p:to>
                                        <p:strVal val="visible"/>
                                      </p:to>
                                    </p:set>
                                    <p:animEffect transition="in" filter="dissolve">
                                      <p:cBhvr>
                                        <p:cTn id="12" dur="500"/>
                                        <p:tgtEl>
                                          <p:spTgt spid="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of Uninformed Search – The General Algorithm.</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86032" y="2117948"/>
            <a:ext cx="10919253" cy="3849624"/>
          </a:xfrm>
        </p:spPr>
        <p:txBody>
          <a:bodyPr>
            <a:normAutofit fontScale="92500" lnSpcReduction="10000"/>
          </a:bodyPr>
          <a:lstStyle/>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Let V be the set of visited nodes, empty.</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Let F be the frontier, initially containing only the initial state.</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Loop:</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If F is empty, return failure.</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a:t>
            </a:r>
            <a:r>
              <a:rPr lang="en-US" sz="2400" b="1" dirty="0">
                <a:latin typeface="Consolas" panose="020B0609020204030204" pitchFamily="49" charset="0"/>
                <a:cs typeface="Consolas" panose="020B0609020204030204" pitchFamily="49" charset="0"/>
              </a:rPr>
              <a:t>Choose a node n to remove from F.</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If n is a solution, return n.</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Add n to V.</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For every successor s of n not in V or F:</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Add s to F.</a:t>
            </a:r>
          </a:p>
          <a:p>
            <a:pPr marL="0" indent="0">
              <a:spcBef>
                <a:spcPts val="0"/>
              </a:spcBef>
              <a:buNone/>
            </a:pPr>
            <a:endParaRPr lang="en-US" sz="2400" dirty="0">
              <a:latin typeface="Consolas" panose="020B0609020204030204" pitchFamily="49" charset="0"/>
              <a:cs typeface="Consolas" panose="020B0609020204030204" pitchFamily="49" charset="0"/>
            </a:endParaRP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18" name="TextBox 17">
            <a:extLst>
              <a:ext uri="{FF2B5EF4-FFF2-40B4-BE49-F238E27FC236}">
                <a16:creationId xmlns:a16="http://schemas.microsoft.com/office/drawing/2014/main" id="{D0A33F5F-6350-C444-9117-626A664C8E31}"/>
              </a:ext>
            </a:extLst>
          </p:cNvPr>
          <p:cNvSpPr txBox="1"/>
          <p:nvPr/>
        </p:nvSpPr>
        <p:spPr>
          <a:xfrm>
            <a:off x="7241060" y="3892379"/>
            <a:ext cx="2804984" cy="923330"/>
          </a:xfrm>
          <a:prstGeom prst="rect">
            <a:avLst/>
          </a:prstGeom>
          <a:noFill/>
        </p:spPr>
        <p:txBody>
          <a:bodyPr wrap="square" rtlCol="0">
            <a:spAutoFit/>
          </a:bodyPr>
          <a:lstStyle/>
          <a:p>
            <a:r>
              <a:rPr lang="en-US" dirty="0"/>
              <a:t>Changing how we choose gets us different search strategies!</a:t>
            </a:r>
          </a:p>
        </p:txBody>
      </p:sp>
      <p:cxnSp>
        <p:nvCxnSpPr>
          <p:cNvPr id="20" name="Straight Arrow Connector 19">
            <a:extLst>
              <a:ext uri="{FF2B5EF4-FFF2-40B4-BE49-F238E27FC236}">
                <a16:creationId xmlns:a16="http://schemas.microsoft.com/office/drawing/2014/main" id="{77B9C2DC-ECA9-934B-9989-10176EC1C5C6}"/>
              </a:ext>
            </a:extLst>
          </p:cNvPr>
          <p:cNvCxnSpPr/>
          <p:nvPr/>
        </p:nvCxnSpPr>
        <p:spPr>
          <a:xfrm flipH="1">
            <a:off x="6474941" y="4226011"/>
            <a:ext cx="741405"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4548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par>
                                <p:cTn id="8" presetID="9"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dissolve">
                                      <p:cBhvr>
                                        <p:cTn id="1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a:bodyPr>
          <a:lstStyle/>
          <a:p>
            <a:pPr>
              <a:spcBef>
                <a:spcPts val="0"/>
              </a:spcBef>
            </a:pPr>
            <a:r>
              <a:rPr lang="en-US" sz="2600" dirty="0"/>
              <a:t>Another form of Best-First Search.</a:t>
            </a:r>
          </a:p>
          <a:p>
            <a:pPr>
              <a:spcBef>
                <a:spcPts val="0"/>
              </a:spcBef>
            </a:pPr>
            <a:endParaRPr lang="en-US" sz="2600" dirty="0"/>
          </a:p>
          <a:p>
            <a:pPr>
              <a:spcBef>
                <a:spcPts val="0"/>
              </a:spcBef>
            </a:pPr>
            <a:r>
              <a:rPr lang="en-US" sz="2600" dirty="0"/>
              <a:t>Like Greedy Search: Takes heuristic into account.</a:t>
            </a:r>
          </a:p>
          <a:p>
            <a:pPr>
              <a:spcBef>
                <a:spcPts val="0"/>
              </a:spcBef>
            </a:pPr>
            <a:endParaRPr lang="en-US" sz="2600" dirty="0"/>
          </a:p>
          <a:p>
            <a:pPr>
              <a:spcBef>
                <a:spcPts val="0"/>
              </a:spcBef>
            </a:pPr>
            <a:r>
              <a:rPr lang="en-US" sz="2600" dirty="0"/>
              <a:t>Key difference: Also takes “work done so far” into account.</a:t>
            </a:r>
          </a:p>
          <a:p>
            <a:pPr>
              <a:spcBef>
                <a:spcPts val="0"/>
              </a:spcBef>
            </a:pPr>
            <a:endParaRPr lang="en-US" sz="2600" dirty="0"/>
          </a:p>
          <a:p>
            <a:pPr>
              <a:spcBef>
                <a:spcPts val="0"/>
              </a:spcBef>
            </a:pPr>
            <a:r>
              <a:rPr lang="en-US" sz="2600" dirty="0"/>
              <a:t>In other words: considers both “how far we’ve come” and “how far we think we still have to go” when making expansion decisions.</a:t>
            </a:r>
          </a:p>
          <a:p>
            <a:pPr marL="0" indent="0">
              <a:spcBef>
                <a:spcPts val="0"/>
              </a:spcBef>
              <a:spcAft>
                <a:spcPts val="0"/>
              </a:spcAft>
              <a:buNone/>
            </a:pPr>
            <a:endParaRPr lang="en-US" sz="2600" dirty="0"/>
          </a:p>
        </p:txBody>
      </p:sp>
    </p:spTree>
    <p:extLst>
      <p:ext uri="{BB962C8B-B14F-4D97-AF65-F5344CB8AC3E}">
        <p14:creationId xmlns:p14="http://schemas.microsoft.com/office/powerpoint/2010/main" val="835944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6" end="6"/>
                                            </p:txEl>
                                          </p:spTgt>
                                        </p:tgtEl>
                                        <p:attrNameLst>
                                          <p:attrName>style.visibility</p:attrName>
                                        </p:attrNameLst>
                                      </p:cBhvr>
                                      <p:to>
                                        <p:strVal val="visible"/>
                                      </p:to>
                                    </p:set>
                                    <p:animEffect transition="in" filter="dissolve">
                                      <p:cBhvr>
                                        <p:cTn id="7"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Quick Notational Conventions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85000" lnSpcReduction="20000"/>
          </a:bodyPr>
          <a:lstStyle/>
          <a:p>
            <a:pPr>
              <a:spcBef>
                <a:spcPts val="0"/>
              </a:spcBef>
            </a:pPr>
            <a:r>
              <a:rPr lang="en-US" sz="2600" i="1" dirty="0"/>
              <a:t>h(n) </a:t>
            </a:r>
            <a:r>
              <a:rPr lang="en-US" sz="2600" dirty="0"/>
              <a:t>– The (estimated) cost from n to the goal. (the heuristic).</a:t>
            </a:r>
          </a:p>
          <a:p>
            <a:pPr>
              <a:spcBef>
                <a:spcPts val="0"/>
              </a:spcBef>
            </a:pPr>
            <a:endParaRPr lang="en-US" sz="2600" dirty="0"/>
          </a:p>
          <a:p>
            <a:pPr>
              <a:spcBef>
                <a:spcPts val="0"/>
              </a:spcBef>
            </a:pPr>
            <a:r>
              <a:rPr lang="en-US" sz="2600" i="1" dirty="0"/>
              <a:t>g(n) </a:t>
            </a:r>
            <a:r>
              <a:rPr lang="en-US" sz="2600" dirty="0"/>
              <a:t>– the *actual* cost of reaching state n from the start.</a:t>
            </a:r>
          </a:p>
          <a:p>
            <a:pPr>
              <a:spcBef>
                <a:spcPts val="0"/>
              </a:spcBef>
            </a:pPr>
            <a:endParaRPr lang="en-US" sz="2600" dirty="0"/>
          </a:p>
          <a:p>
            <a:pPr>
              <a:spcBef>
                <a:spcPts val="0"/>
              </a:spcBef>
            </a:pPr>
            <a:r>
              <a:rPr lang="en-US" sz="2600" i="1" dirty="0"/>
              <a:t>f(n) </a:t>
            </a:r>
            <a:r>
              <a:rPr lang="en-US" sz="2600" dirty="0"/>
              <a:t>– The </a:t>
            </a:r>
            <a:r>
              <a:rPr lang="en-US" sz="2600" b="1" dirty="0"/>
              <a:t>evaluation function</a:t>
            </a:r>
            <a:r>
              <a:rPr lang="en-US" sz="2600" dirty="0"/>
              <a:t>, i.e., how ‘good’ state n is to expand.</a:t>
            </a:r>
          </a:p>
          <a:p>
            <a:pPr>
              <a:spcBef>
                <a:spcPts val="0"/>
              </a:spcBef>
            </a:pPr>
            <a:endParaRPr lang="en-US" sz="2600" b="1" dirty="0">
              <a:solidFill>
                <a:schemeClr val="accent1"/>
              </a:solidFill>
            </a:endParaRPr>
          </a:p>
          <a:p>
            <a:pPr>
              <a:spcBef>
                <a:spcPts val="0"/>
              </a:spcBef>
            </a:pPr>
            <a:r>
              <a:rPr lang="en-US" sz="2600" b="1" dirty="0">
                <a:solidFill>
                  <a:schemeClr val="accent1"/>
                </a:solidFill>
              </a:rPr>
              <a:t>Using this notation, what was Greedy Search’s evaluation function?</a:t>
            </a:r>
          </a:p>
          <a:p>
            <a:pPr marL="0" indent="0" algn="ctr">
              <a:spcBef>
                <a:spcPts val="0"/>
              </a:spcBef>
              <a:buNone/>
            </a:pPr>
            <a:r>
              <a:rPr lang="en-US" sz="2600" dirty="0"/>
              <a:t> </a:t>
            </a:r>
            <a:r>
              <a:rPr lang="en-US" sz="2600" i="1" dirty="0"/>
              <a:t>f(n) = h(n)</a:t>
            </a:r>
          </a:p>
          <a:p>
            <a:pPr marL="0" indent="0" algn="ctr">
              <a:spcBef>
                <a:spcPts val="0"/>
              </a:spcBef>
              <a:buNone/>
            </a:pPr>
            <a:endParaRPr lang="en-US" sz="2600" i="1" dirty="0"/>
          </a:p>
          <a:p>
            <a:pPr>
              <a:spcBef>
                <a:spcPts val="0"/>
              </a:spcBef>
            </a:pPr>
            <a:r>
              <a:rPr lang="en-US" sz="2600" b="1" dirty="0">
                <a:solidFill>
                  <a:schemeClr val="accent1"/>
                </a:solidFill>
              </a:rPr>
              <a:t>Using this notation, what is A* Search’s evaluation function?</a:t>
            </a:r>
          </a:p>
          <a:p>
            <a:pPr marL="0" indent="0" algn="ctr">
              <a:spcBef>
                <a:spcPts val="0"/>
              </a:spcBef>
              <a:buNone/>
            </a:pPr>
            <a:r>
              <a:rPr lang="en-US" sz="2600" i="1" dirty="0"/>
              <a:t> f(n) = g(n) + h(n)</a:t>
            </a:r>
          </a:p>
        </p:txBody>
      </p:sp>
    </p:spTree>
    <p:extLst>
      <p:ext uri="{BB962C8B-B14F-4D97-AF65-F5344CB8AC3E}">
        <p14:creationId xmlns:p14="http://schemas.microsoft.com/office/powerpoint/2010/main" val="1824978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6" end="6"/>
                                            </p:txEl>
                                          </p:spTgt>
                                        </p:tgtEl>
                                        <p:attrNameLst>
                                          <p:attrName>style.visibility</p:attrName>
                                        </p:attrNameLst>
                                      </p:cBhvr>
                                      <p:to>
                                        <p:strVal val="visible"/>
                                      </p:to>
                                    </p:set>
                                    <p:animEffect transition="in" filter="dissolve">
                                      <p:cBhvr>
                                        <p:cTn id="7" dur="500"/>
                                        <p:tgtEl>
                                          <p:spTgt spid="39">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7" end="7"/>
                                            </p:txEl>
                                          </p:spTgt>
                                        </p:tgtEl>
                                        <p:attrNameLst>
                                          <p:attrName>style.visibility</p:attrName>
                                        </p:attrNameLst>
                                      </p:cBhvr>
                                      <p:to>
                                        <p:strVal val="visible"/>
                                      </p:to>
                                    </p:set>
                                    <p:animEffect transition="in" filter="dissolve">
                                      <p:cBhvr>
                                        <p:cTn id="12" dur="500"/>
                                        <p:tgtEl>
                                          <p:spTgt spid="39">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9" end="9"/>
                                            </p:txEl>
                                          </p:spTgt>
                                        </p:tgtEl>
                                        <p:attrNameLst>
                                          <p:attrName>style.visibility</p:attrName>
                                        </p:attrNameLst>
                                      </p:cBhvr>
                                      <p:to>
                                        <p:strVal val="visible"/>
                                      </p:to>
                                    </p:set>
                                    <p:animEffect transition="in" filter="dissolve">
                                      <p:cBhvr>
                                        <p:cTn id="17" dur="500"/>
                                        <p:tgtEl>
                                          <p:spTgt spid="39">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10" end="10"/>
                                            </p:txEl>
                                          </p:spTgt>
                                        </p:tgtEl>
                                        <p:attrNameLst>
                                          <p:attrName>style.visibility</p:attrName>
                                        </p:attrNameLst>
                                      </p:cBhvr>
                                      <p:to>
                                        <p:strVal val="visible"/>
                                      </p:to>
                                    </p:set>
                                    <p:animEffect transition="in" filter="dissolve">
                                      <p:cBhvr>
                                        <p:cTn id="22"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Tree>
    <p:extLst>
      <p:ext uri="{BB962C8B-B14F-4D97-AF65-F5344CB8AC3E}">
        <p14:creationId xmlns:p14="http://schemas.microsoft.com/office/powerpoint/2010/main" val="26070404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
        <p:nvSpPr>
          <p:cNvPr id="3" name="TextBox 2">
            <a:extLst>
              <a:ext uri="{FF2B5EF4-FFF2-40B4-BE49-F238E27FC236}">
                <a16:creationId xmlns:a16="http://schemas.microsoft.com/office/drawing/2014/main" id="{0E0DC42B-C39E-55D8-DC1D-59D518607A96}"/>
              </a:ext>
            </a:extLst>
          </p:cNvPr>
          <p:cNvSpPr txBox="1"/>
          <p:nvPr/>
        </p:nvSpPr>
        <p:spPr>
          <a:xfrm>
            <a:off x="4257675" y="323863"/>
            <a:ext cx="6867525" cy="2862322"/>
          </a:xfrm>
          <a:prstGeom prst="rect">
            <a:avLst/>
          </a:prstGeom>
          <a:noFill/>
        </p:spPr>
        <p:txBody>
          <a:bodyPr wrap="square" rtlCol="0">
            <a:spAutoFit/>
          </a:bodyPr>
          <a:lstStyle/>
          <a:p>
            <a:r>
              <a:rPr lang="en-US" dirty="0"/>
              <a:t>There’s only one node to expand here, but technically speaking the algorithm would still figure out both h(L) and g(L) to determine which frontier node to expand next. </a:t>
            </a:r>
          </a:p>
          <a:p>
            <a:endParaRPr lang="en-US" dirty="0"/>
          </a:p>
          <a:p>
            <a:r>
              <a:rPr lang="en-US" dirty="0"/>
              <a:t>Remember: </a:t>
            </a:r>
          </a:p>
          <a:p>
            <a:r>
              <a:rPr lang="en-US" dirty="0"/>
              <a:t>g(n) is ‘actual cost to reach n from start’ </a:t>
            </a:r>
          </a:p>
          <a:p>
            <a:r>
              <a:rPr lang="en-US" dirty="0"/>
              <a:t>and </a:t>
            </a:r>
          </a:p>
          <a:p>
            <a:r>
              <a:rPr lang="en-US" dirty="0"/>
              <a:t>h(n) is ‘estimated cost to reach goal from n</a:t>
            </a:r>
          </a:p>
          <a:p>
            <a:endParaRPr lang="en-US" dirty="0"/>
          </a:p>
          <a:p>
            <a:r>
              <a:rPr lang="en-US" b="1" dirty="0">
                <a:solidFill>
                  <a:schemeClr val="accent1"/>
                </a:solidFill>
              </a:rPr>
              <a:t>So you tell me: what is g(L)?</a:t>
            </a:r>
          </a:p>
        </p:txBody>
      </p:sp>
    </p:spTree>
    <p:extLst>
      <p:ext uri="{BB962C8B-B14F-4D97-AF65-F5344CB8AC3E}">
        <p14:creationId xmlns:p14="http://schemas.microsoft.com/office/powerpoint/2010/main" val="40371885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
        <p:nvSpPr>
          <p:cNvPr id="3" name="TextBox 2">
            <a:extLst>
              <a:ext uri="{FF2B5EF4-FFF2-40B4-BE49-F238E27FC236}">
                <a16:creationId xmlns:a16="http://schemas.microsoft.com/office/drawing/2014/main" id="{0E0DC42B-C39E-55D8-DC1D-59D518607A96}"/>
              </a:ext>
            </a:extLst>
          </p:cNvPr>
          <p:cNvSpPr txBox="1"/>
          <p:nvPr/>
        </p:nvSpPr>
        <p:spPr>
          <a:xfrm>
            <a:off x="4257675" y="323863"/>
            <a:ext cx="6867525" cy="2308324"/>
          </a:xfrm>
          <a:prstGeom prst="rect">
            <a:avLst/>
          </a:prstGeom>
          <a:noFill/>
        </p:spPr>
        <p:txBody>
          <a:bodyPr wrap="square" rtlCol="0">
            <a:spAutoFit/>
          </a:bodyPr>
          <a:lstStyle/>
          <a:p>
            <a:endParaRPr lang="en-US" dirty="0"/>
          </a:p>
          <a:p>
            <a:r>
              <a:rPr lang="en-US" b="1" dirty="0"/>
              <a:t>So you tell me: what is g(L)?</a:t>
            </a:r>
          </a:p>
          <a:p>
            <a:endParaRPr lang="en-US" b="1" dirty="0">
              <a:solidFill>
                <a:schemeClr val="accent1"/>
              </a:solidFill>
            </a:endParaRPr>
          </a:p>
          <a:p>
            <a:r>
              <a:rPr lang="en-US" sz="1800" b="1" dirty="0">
                <a:solidFill>
                  <a:schemeClr val="accent4">
                    <a:lumMod val="75000"/>
                  </a:schemeClr>
                </a:solidFill>
                <a:latin typeface="Consolas" panose="020B0609020204030204" pitchFamily="49" charset="0"/>
                <a:cs typeface="Consolas" panose="020B0609020204030204" pitchFamily="49" charset="0"/>
              </a:rPr>
              <a:t>g(L)=0</a:t>
            </a:r>
          </a:p>
          <a:p>
            <a:endParaRPr lang="en-US" b="1" dirty="0">
              <a:solidFill>
                <a:schemeClr val="accent4">
                  <a:lumMod val="75000"/>
                </a:schemeClr>
              </a:solidFill>
              <a:latin typeface="Consolas" panose="020B0609020204030204" pitchFamily="49" charset="0"/>
              <a:cs typeface="Consolas" panose="020B0609020204030204" pitchFamily="49" charset="0"/>
            </a:endParaRPr>
          </a:p>
          <a:p>
            <a:r>
              <a:rPr lang="en-US" b="1" dirty="0">
                <a:latin typeface="Consolas" panose="020B0609020204030204" pitchFamily="49" charset="0"/>
                <a:cs typeface="Consolas" panose="020B0609020204030204" pitchFamily="49" charset="0"/>
              </a:rPr>
              <a:t>L is the start. It costs 0 to reach L from itself!</a:t>
            </a:r>
          </a:p>
          <a:p>
            <a:endParaRPr lang="en-US" b="1" dirty="0">
              <a:latin typeface="Consolas" panose="020B0609020204030204" pitchFamily="49" charset="0"/>
              <a:cs typeface="Consolas" panose="020B0609020204030204" pitchFamily="49" charset="0"/>
            </a:endParaRPr>
          </a:p>
          <a:p>
            <a:r>
              <a:rPr lang="en-US" b="1" dirty="0">
                <a:solidFill>
                  <a:srgbClr val="0070C0"/>
                </a:solidFill>
                <a:latin typeface="Consolas" panose="020B0609020204030204" pitchFamily="49" charset="0"/>
                <a:cs typeface="Consolas" panose="020B0609020204030204" pitchFamily="49" charset="0"/>
              </a:rPr>
              <a:t>And what is h(L)?</a:t>
            </a:r>
            <a:endParaRPr lang="en-US" b="1" dirty="0">
              <a:solidFill>
                <a:srgbClr val="0070C0"/>
              </a:solidFill>
            </a:endParaRPr>
          </a:p>
        </p:txBody>
      </p:sp>
    </p:spTree>
    <p:extLst>
      <p:ext uri="{BB962C8B-B14F-4D97-AF65-F5344CB8AC3E}">
        <p14:creationId xmlns:p14="http://schemas.microsoft.com/office/powerpoint/2010/main" val="1044828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
        <p:nvSpPr>
          <p:cNvPr id="3" name="TextBox 2">
            <a:extLst>
              <a:ext uri="{FF2B5EF4-FFF2-40B4-BE49-F238E27FC236}">
                <a16:creationId xmlns:a16="http://schemas.microsoft.com/office/drawing/2014/main" id="{0E0DC42B-C39E-55D8-DC1D-59D518607A96}"/>
              </a:ext>
            </a:extLst>
          </p:cNvPr>
          <p:cNvSpPr txBox="1"/>
          <p:nvPr/>
        </p:nvSpPr>
        <p:spPr>
          <a:xfrm>
            <a:off x="4257675" y="323863"/>
            <a:ext cx="6867525" cy="3416320"/>
          </a:xfrm>
          <a:prstGeom prst="rect">
            <a:avLst/>
          </a:prstGeom>
          <a:noFill/>
        </p:spPr>
        <p:txBody>
          <a:bodyPr wrap="square" rtlCol="0">
            <a:spAutoFit/>
          </a:bodyPr>
          <a:lstStyle/>
          <a:p>
            <a:endParaRPr lang="en-US" dirty="0"/>
          </a:p>
          <a:p>
            <a:r>
              <a:rPr lang="en-US" b="1" dirty="0"/>
              <a:t>So you tell me: what is g(L)?</a:t>
            </a:r>
          </a:p>
          <a:p>
            <a:endParaRPr lang="en-US" b="1" dirty="0">
              <a:solidFill>
                <a:schemeClr val="accent1"/>
              </a:solidFill>
            </a:endParaRPr>
          </a:p>
          <a:p>
            <a:r>
              <a:rPr lang="en-US" sz="1800" b="1" dirty="0">
                <a:solidFill>
                  <a:schemeClr val="accent4">
                    <a:lumMod val="75000"/>
                  </a:schemeClr>
                </a:solidFill>
                <a:latin typeface="Consolas" panose="020B0609020204030204" pitchFamily="49" charset="0"/>
                <a:cs typeface="Consolas" panose="020B0609020204030204" pitchFamily="49" charset="0"/>
              </a:rPr>
              <a:t>g(L)=0</a:t>
            </a:r>
          </a:p>
          <a:p>
            <a:endParaRPr lang="en-US" b="1" dirty="0">
              <a:solidFill>
                <a:schemeClr val="accent4">
                  <a:lumMod val="75000"/>
                </a:schemeClr>
              </a:solidFill>
              <a:latin typeface="Consolas" panose="020B0609020204030204" pitchFamily="49" charset="0"/>
              <a:cs typeface="Consolas" panose="020B0609020204030204" pitchFamily="49" charset="0"/>
            </a:endParaRPr>
          </a:p>
          <a:p>
            <a:r>
              <a:rPr lang="en-US" b="1" dirty="0">
                <a:latin typeface="Consolas" panose="020B0609020204030204" pitchFamily="49" charset="0"/>
                <a:cs typeface="Consolas" panose="020B0609020204030204" pitchFamily="49" charset="0"/>
              </a:rPr>
              <a:t>L is the start. It costs 0 to reach L from itself!</a:t>
            </a:r>
          </a:p>
          <a:p>
            <a:endParaRPr lang="en-US" b="1" dirty="0">
              <a:latin typeface="Consolas" panose="020B0609020204030204" pitchFamily="49" charset="0"/>
              <a:cs typeface="Consolas" panose="020B0609020204030204" pitchFamily="49" charset="0"/>
            </a:endParaRPr>
          </a:p>
          <a:p>
            <a:r>
              <a:rPr lang="en-US" b="1" dirty="0">
                <a:solidFill>
                  <a:srgbClr val="0070C0"/>
                </a:solidFill>
                <a:latin typeface="Consolas" panose="020B0609020204030204" pitchFamily="49" charset="0"/>
                <a:cs typeface="Consolas" panose="020B0609020204030204" pitchFamily="49" charset="0"/>
              </a:rPr>
              <a:t>And what is h(L)?</a:t>
            </a:r>
          </a:p>
          <a:p>
            <a:endParaRPr lang="en-US" b="1" dirty="0">
              <a:solidFill>
                <a:srgbClr val="0070C0"/>
              </a:solidFill>
              <a:latin typeface="Consolas" panose="020B0609020204030204" pitchFamily="49" charset="0"/>
              <a:cs typeface="Consolas" panose="020B0609020204030204" pitchFamily="49" charset="0"/>
            </a:endParaRPr>
          </a:p>
          <a:p>
            <a:r>
              <a:rPr lang="en-US" sz="1800" b="1" dirty="0">
                <a:solidFill>
                  <a:srgbClr val="7030A0"/>
                </a:solidFill>
                <a:latin typeface="Consolas" panose="020B0609020204030204" pitchFamily="49" charset="0"/>
                <a:cs typeface="Consolas" panose="020B0609020204030204" pitchFamily="49" charset="0"/>
              </a:rPr>
              <a:t>h(L)=3, because  2 horizontal moves + 1 vertical move</a:t>
            </a:r>
            <a:endParaRPr lang="en-US" b="1" dirty="0">
              <a:solidFill>
                <a:srgbClr val="0070C0"/>
              </a:solidFill>
              <a:latin typeface="Consolas" panose="020B0609020204030204" pitchFamily="49" charset="0"/>
              <a:cs typeface="Consolas" panose="020B0609020204030204" pitchFamily="49" charset="0"/>
            </a:endParaRPr>
          </a:p>
          <a:p>
            <a:endParaRPr lang="en-US" b="1" dirty="0">
              <a:solidFill>
                <a:srgbClr val="0070C0"/>
              </a:solidFill>
              <a:latin typeface="Consolas" panose="020B0609020204030204" pitchFamily="49" charset="0"/>
              <a:cs typeface="Consolas" panose="020B0609020204030204" pitchFamily="49" charset="0"/>
            </a:endParaRPr>
          </a:p>
          <a:p>
            <a:endParaRPr lang="en-US" b="1" dirty="0">
              <a:solidFill>
                <a:srgbClr val="0070C0"/>
              </a:solidFill>
            </a:endParaRPr>
          </a:p>
        </p:txBody>
      </p:sp>
    </p:spTree>
    <p:extLst>
      <p:ext uri="{BB962C8B-B14F-4D97-AF65-F5344CB8AC3E}">
        <p14:creationId xmlns:p14="http://schemas.microsoft.com/office/powerpoint/2010/main" val="4172824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
        <p:nvSpPr>
          <p:cNvPr id="3" name="TextBox 2">
            <a:extLst>
              <a:ext uri="{FF2B5EF4-FFF2-40B4-BE49-F238E27FC236}">
                <a16:creationId xmlns:a16="http://schemas.microsoft.com/office/drawing/2014/main" id="{0E0DC42B-C39E-55D8-DC1D-59D518607A96}"/>
              </a:ext>
            </a:extLst>
          </p:cNvPr>
          <p:cNvSpPr txBox="1"/>
          <p:nvPr/>
        </p:nvSpPr>
        <p:spPr>
          <a:xfrm>
            <a:off x="4257675" y="323863"/>
            <a:ext cx="6867525" cy="1754326"/>
          </a:xfrm>
          <a:prstGeom prst="rect">
            <a:avLst/>
          </a:prstGeom>
          <a:noFill/>
        </p:spPr>
        <p:txBody>
          <a:bodyPr wrap="square" rtlCol="0">
            <a:spAutoFit/>
          </a:bodyPr>
          <a:lstStyle/>
          <a:p>
            <a:endParaRPr lang="en-US" b="1" dirty="0">
              <a:solidFill>
                <a:srgbClr val="0070C0"/>
              </a:solidFill>
            </a:endParaRPr>
          </a:p>
          <a:p>
            <a:r>
              <a:rPr lang="en-US" b="1" dirty="0">
                <a:solidFill>
                  <a:srgbClr val="0070C0"/>
                </a:solidFill>
              </a:rPr>
              <a:t>And so finally: what is f(L)?</a:t>
            </a:r>
          </a:p>
          <a:p>
            <a:endParaRPr lang="en-US" b="1" dirty="0">
              <a:solidFill>
                <a:srgbClr val="0070C0"/>
              </a:solidFill>
              <a:latin typeface="Consolas" panose="020B0609020204030204" pitchFamily="49" charset="0"/>
              <a:cs typeface="Consolas" panose="020B0609020204030204" pitchFamily="49" charset="0"/>
            </a:endParaRPr>
          </a:p>
          <a:p>
            <a:endParaRPr lang="en-US" b="1" dirty="0">
              <a:latin typeface="Consolas" panose="020B0609020204030204" pitchFamily="49" charset="0"/>
              <a:cs typeface="Consolas" panose="020B0609020204030204" pitchFamily="49" charset="0"/>
            </a:endParaRPr>
          </a:p>
          <a:p>
            <a:endParaRPr lang="en-US" b="1" dirty="0">
              <a:solidFill>
                <a:srgbClr val="0070C0"/>
              </a:solidFill>
              <a:latin typeface="Consolas" panose="020B0609020204030204" pitchFamily="49" charset="0"/>
              <a:cs typeface="Consolas" panose="020B0609020204030204" pitchFamily="49" charset="0"/>
            </a:endParaRPr>
          </a:p>
          <a:p>
            <a:endParaRPr lang="en-US" b="1" dirty="0">
              <a:solidFill>
                <a:srgbClr val="0070C0"/>
              </a:solidFill>
            </a:endParaRPr>
          </a:p>
        </p:txBody>
      </p:sp>
    </p:spTree>
    <p:extLst>
      <p:ext uri="{BB962C8B-B14F-4D97-AF65-F5344CB8AC3E}">
        <p14:creationId xmlns:p14="http://schemas.microsoft.com/office/powerpoint/2010/main" val="23609957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
        <p:nvSpPr>
          <p:cNvPr id="3" name="TextBox 2">
            <a:extLst>
              <a:ext uri="{FF2B5EF4-FFF2-40B4-BE49-F238E27FC236}">
                <a16:creationId xmlns:a16="http://schemas.microsoft.com/office/drawing/2014/main" id="{0E0DC42B-C39E-55D8-DC1D-59D518607A96}"/>
              </a:ext>
            </a:extLst>
          </p:cNvPr>
          <p:cNvSpPr txBox="1"/>
          <p:nvPr/>
        </p:nvSpPr>
        <p:spPr>
          <a:xfrm>
            <a:off x="4257675" y="323863"/>
            <a:ext cx="6867525" cy="2031325"/>
          </a:xfrm>
          <a:prstGeom prst="rect">
            <a:avLst/>
          </a:prstGeom>
          <a:noFill/>
        </p:spPr>
        <p:txBody>
          <a:bodyPr wrap="square" rtlCol="0">
            <a:spAutoFit/>
          </a:bodyPr>
          <a:lstStyle/>
          <a:p>
            <a:endParaRPr lang="en-US" b="1" dirty="0">
              <a:solidFill>
                <a:srgbClr val="0070C0"/>
              </a:solidFill>
            </a:endParaRPr>
          </a:p>
          <a:p>
            <a:r>
              <a:rPr lang="en-US" b="1" dirty="0">
                <a:solidFill>
                  <a:srgbClr val="0070C0"/>
                </a:solidFill>
              </a:rPr>
              <a:t>And so finally: what is f(L)?</a:t>
            </a:r>
          </a:p>
          <a:p>
            <a:endParaRPr lang="en-US" b="1" dirty="0">
              <a:solidFill>
                <a:srgbClr val="0070C0"/>
              </a:solidFill>
              <a:latin typeface="Consolas" panose="020B0609020204030204" pitchFamily="49" charset="0"/>
              <a:cs typeface="Consolas" panose="020B0609020204030204" pitchFamily="49" charset="0"/>
            </a:endParaRPr>
          </a:p>
          <a:p>
            <a:r>
              <a:rPr lang="en-US" sz="1800" b="1" dirty="0">
                <a:solidFill>
                  <a:srgbClr val="00B0F0"/>
                </a:solidFill>
                <a:latin typeface="Consolas" panose="020B0609020204030204" pitchFamily="49" charset="0"/>
                <a:cs typeface="Consolas" panose="020B0609020204030204" pitchFamily="49" charset="0"/>
              </a:rPr>
              <a:t>f(L) = g(L)+h(L)  =  0  + 3   = 3</a:t>
            </a:r>
            <a:endParaRPr lang="en-US" b="1" dirty="0">
              <a:latin typeface="Consolas" panose="020B0609020204030204" pitchFamily="49" charset="0"/>
              <a:cs typeface="Consolas" panose="020B0609020204030204" pitchFamily="49" charset="0"/>
            </a:endParaRPr>
          </a:p>
          <a:p>
            <a:endParaRPr lang="en-US" b="1" dirty="0">
              <a:latin typeface="Consolas" panose="020B0609020204030204" pitchFamily="49" charset="0"/>
              <a:cs typeface="Consolas" panose="020B0609020204030204" pitchFamily="49" charset="0"/>
            </a:endParaRPr>
          </a:p>
          <a:p>
            <a:endParaRPr lang="en-US" b="1" dirty="0">
              <a:solidFill>
                <a:srgbClr val="0070C0"/>
              </a:solidFill>
              <a:latin typeface="Consolas" panose="020B0609020204030204" pitchFamily="49" charset="0"/>
              <a:cs typeface="Consolas" panose="020B0609020204030204" pitchFamily="49" charset="0"/>
            </a:endParaRPr>
          </a:p>
          <a:p>
            <a:endParaRPr lang="en-US" b="1" dirty="0">
              <a:solidFill>
                <a:srgbClr val="0070C0"/>
              </a:solidFill>
            </a:endParaRPr>
          </a:p>
        </p:txBody>
      </p:sp>
    </p:spTree>
    <p:extLst>
      <p:ext uri="{BB962C8B-B14F-4D97-AF65-F5344CB8AC3E}">
        <p14:creationId xmlns:p14="http://schemas.microsoft.com/office/powerpoint/2010/main" val="29536877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
        <p:nvSpPr>
          <p:cNvPr id="3" name="TextBox 2">
            <a:extLst>
              <a:ext uri="{FF2B5EF4-FFF2-40B4-BE49-F238E27FC236}">
                <a16:creationId xmlns:a16="http://schemas.microsoft.com/office/drawing/2014/main" id="{0E0DC42B-C39E-55D8-DC1D-59D518607A96}"/>
              </a:ext>
            </a:extLst>
          </p:cNvPr>
          <p:cNvSpPr txBox="1"/>
          <p:nvPr/>
        </p:nvSpPr>
        <p:spPr>
          <a:xfrm>
            <a:off x="4257675" y="682063"/>
            <a:ext cx="6867525" cy="2308324"/>
          </a:xfrm>
          <a:prstGeom prst="rect">
            <a:avLst/>
          </a:prstGeom>
          <a:noFill/>
        </p:spPr>
        <p:txBody>
          <a:bodyPr wrap="square" rtlCol="0">
            <a:spAutoFit/>
          </a:bodyPr>
          <a:lstStyle/>
          <a:p>
            <a:r>
              <a:rPr lang="en-US" b="1" dirty="0">
                <a:latin typeface="Consolas" panose="020B0609020204030204" pitchFamily="49" charset="0"/>
                <a:cs typeface="Consolas" panose="020B0609020204030204" pitchFamily="49" charset="0"/>
              </a:rPr>
              <a:t>OK!</a:t>
            </a:r>
          </a:p>
          <a:p>
            <a:endParaRPr lang="en-US" b="1" dirty="0">
              <a:latin typeface="Consolas" panose="020B0609020204030204" pitchFamily="49" charset="0"/>
              <a:cs typeface="Consolas" panose="020B0609020204030204" pitchFamily="49" charset="0"/>
            </a:endParaRPr>
          </a:p>
          <a:p>
            <a:r>
              <a:rPr lang="en-US" b="1" dirty="0">
                <a:latin typeface="Consolas" panose="020B0609020204030204" pitchFamily="49" charset="0"/>
                <a:cs typeface="Consolas" panose="020B0609020204030204" pitchFamily="49" charset="0"/>
              </a:rPr>
              <a:t>Again, there was only one choice at this moment, but *that’s* the math going into deciding which node to expand next every time!</a:t>
            </a:r>
          </a:p>
          <a:p>
            <a:endParaRPr lang="en-US" b="1" dirty="0">
              <a:latin typeface="Consolas" panose="020B0609020204030204" pitchFamily="49" charset="0"/>
              <a:cs typeface="Consolas" panose="020B0609020204030204" pitchFamily="49" charset="0"/>
            </a:endParaRPr>
          </a:p>
          <a:p>
            <a:r>
              <a:rPr lang="en-US" b="1" dirty="0">
                <a:latin typeface="Consolas" panose="020B0609020204030204" pitchFamily="49" charset="0"/>
                <a:cs typeface="Consolas" panose="020B0609020204030204" pitchFamily="49" charset="0"/>
              </a:rPr>
              <a:t>So, ah, let’s expand L!</a:t>
            </a:r>
          </a:p>
          <a:p>
            <a:endParaRPr lang="en-US" b="1" dirty="0"/>
          </a:p>
        </p:txBody>
      </p:sp>
    </p:spTree>
    <p:extLst>
      <p:ext uri="{BB962C8B-B14F-4D97-AF65-F5344CB8AC3E}">
        <p14:creationId xmlns:p14="http://schemas.microsoft.com/office/powerpoint/2010/main" val="311992810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H,M,O</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g(L,H)=1 </a:t>
            </a:r>
            <a:r>
              <a:rPr lang="en-US" sz="2600" b="1" dirty="0">
                <a:solidFill>
                  <a:srgbClr val="7030A0"/>
                </a:solidFill>
                <a:latin typeface="Consolas" panose="020B0609020204030204" pitchFamily="49" charset="0"/>
                <a:cs typeface="Consolas" panose="020B0609020204030204" pitchFamily="49" charset="0"/>
              </a:rPr>
              <a:t>h(H,G)=2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=3</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r>
              <a:rPr lang="en-US" sz="2600" b="1" dirty="0">
                <a:solidFill>
                  <a:srgbClr val="7030A0"/>
                </a:solidFill>
                <a:latin typeface="Consolas" panose="020B0609020204030204" pitchFamily="49" charset="0"/>
                <a:cs typeface="Consolas" panose="020B0609020204030204" pitchFamily="49" charset="0"/>
              </a:rPr>
              <a:t> </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7" name="Straight Arrow Connector 6">
            <a:extLst>
              <a:ext uri="{FF2B5EF4-FFF2-40B4-BE49-F238E27FC236}">
                <a16:creationId xmlns:a16="http://schemas.microsoft.com/office/drawing/2014/main" id="{48D2B73A-5BF8-1440-BAE9-346CB3E5CFE2}"/>
              </a:ext>
            </a:extLst>
          </p:cNvPr>
          <p:cNvCxnSpPr/>
          <p:nvPr/>
        </p:nvCxnSpPr>
        <p:spPr>
          <a:xfrm flipV="1">
            <a:off x="3249827" y="3089189"/>
            <a:ext cx="0" cy="605481"/>
          </a:xfrm>
          <a:prstGeom prst="straightConnector1">
            <a:avLst/>
          </a:prstGeom>
          <a:ln w="4445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8E44E8B3-53A8-A84A-8DB8-82FF001019A8}"/>
              </a:ext>
            </a:extLst>
          </p:cNvPr>
          <p:cNvCxnSpPr>
            <a:cxnSpLocks/>
          </p:cNvCxnSpPr>
          <p:nvPr/>
        </p:nvCxnSpPr>
        <p:spPr>
          <a:xfrm flipH="1" flipV="1">
            <a:off x="1753733" y="3221729"/>
            <a:ext cx="1099750" cy="1"/>
          </a:xfrm>
          <a:prstGeom prst="straightConnector1">
            <a:avLst/>
          </a:prstGeom>
          <a:ln w="444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0F3691E-0932-A843-AC8B-543D9680AFC0}"/>
              </a:ext>
            </a:extLst>
          </p:cNvPr>
          <p:cNvCxnSpPr>
            <a:cxnSpLocks/>
          </p:cNvCxnSpPr>
          <p:nvPr/>
        </p:nvCxnSpPr>
        <p:spPr>
          <a:xfrm flipV="1">
            <a:off x="3249827" y="3796881"/>
            <a:ext cx="417915" cy="1"/>
          </a:xfrm>
          <a:prstGeom prst="straightConnector1">
            <a:avLst/>
          </a:prstGeom>
          <a:ln w="4445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A3E1EF55-78A2-2A47-A711-A84F456BE06E}"/>
              </a:ext>
            </a:extLst>
          </p:cNvPr>
          <p:cNvCxnSpPr>
            <a:cxnSpLocks/>
          </p:cNvCxnSpPr>
          <p:nvPr/>
        </p:nvCxnSpPr>
        <p:spPr>
          <a:xfrm flipH="1" flipV="1">
            <a:off x="1805066" y="2934789"/>
            <a:ext cx="2030883" cy="7289"/>
          </a:xfrm>
          <a:prstGeom prst="straightConnector1">
            <a:avLst/>
          </a:prstGeom>
          <a:ln w="444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B303E981-A469-C643-9E84-C12E951C7D1E}"/>
              </a:ext>
            </a:extLst>
          </p:cNvPr>
          <p:cNvCxnSpPr>
            <a:cxnSpLocks/>
          </p:cNvCxnSpPr>
          <p:nvPr/>
        </p:nvCxnSpPr>
        <p:spPr>
          <a:xfrm flipH="1" flipV="1">
            <a:off x="3823052" y="2922729"/>
            <a:ext cx="8432" cy="771941"/>
          </a:xfrm>
          <a:prstGeom prst="straightConnector1">
            <a:avLst/>
          </a:prstGeom>
          <a:ln w="44450">
            <a:solidFill>
              <a:srgbClr val="7030A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F999F8-165C-CB4D-BADF-E2A8B3EB9377}"/>
              </a:ext>
            </a:extLst>
          </p:cNvPr>
          <p:cNvCxnSpPr>
            <a:cxnSpLocks/>
          </p:cNvCxnSpPr>
          <p:nvPr/>
        </p:nvCxnSpPr>
        <p:spPr>
          <a:xfrm>
            <a:off x="3154550" y="4047402"/>
            <a:ext cx="0" cy="352730"/>
          </a:xfrm>
          <a:prstGeom prst="straightConnector1">
            <a:avLst/>
          </a:prstGeom>
          <a:ln w="4445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839DF62B-DEC1-9E46-ABDD-5CFA3BE61071}"/>
              </a:ext>
            </a:extLst>
          </p:cNvPr>
          <p:cNvCxnSpPr>
            <a:cxnSpLocks/>
          </p:cNvCxnSpPr>
          <p:nvPr/>
        </p:nvCxnSpPr>
        <p:spPr>
          <a:xfrm flipH="1" flipV="1">
            <a:off x="1784489" y="4713329"/>
            <a:ext cx="1036597" cy="1"/>
          </a:xfrm>
          <a:prstGeom prst="straightConnector1">
            <a:avLst/>
          </a:prstGeom>
          <a:ln w="44450">
            <a:solidFill>
              <a:srgbClr val="7030A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526D18A1-A53F-9F4B-8348-4BFC76956C2C}"/>
              </a:ext>
            </a:extLst>
          </p:cNvPr>
          <p:cNvCxnSpPr>
            <a:cxnSpLocks/>
          </p:cNvCxnSpPr>
          <p:nvPr/>
        </p:nvCxnSpPr>
        <p:spPr>
          <a:xfrm flipV="1">
            <a:off x="1806903" y="3302404"/>
            <a:ext cx="0" cy="1399475"/>
          </a:xfrm>
          <a:prstGeom prst="straightConnector1">
            <a:avLst/>
          </a:prstGeom>
          <a:ln w="444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DD1597BD-C8DA-4247-9515-819C9F749147}"/>
              </a:ext>
            </a:extLst>
          </p:cNvPr>
          <p:cNvSpPr txBox="1"/>
          <p:nvPr/>
        </p:nvSpPr>
        <p:spPr>
          <a:xfrm>
            <a:off x="8922839" y="4179177"/>
            <a:ext cx="2456498" cy="646331"/>
          </a:xfrm>
          <a:prstGeom prst="rect">
            <a:avLst/>
          </a:prstGeom>
          <a:noFill/>
        </p:spPr>
        <p:txBody>
          <a:bodyPr wrap="square" rtlCol="0">
            <a:spAutoFit/>
          </a:bodyPr>
          <a:lstStyle/>
          <a:p>
            <a:r>
              <a:rPr lang="en-US" dirty="0">
                <a:sym typeface="Wingdings" pitchFamily="2" charset="2"/>
              </a:rPr>
              <a:t> “H” is the “smallest cost!” this one wins!</a:t>
            </a:r>
            <a:endParaRPr lang="en-US" dirty="0"/>
          </a:p>
        </p:txBody>
      </p:sp>
    </p:spTree>
    <p:extLst>
      <p:ext uri="{BB962C8B-B14F-4D97-AF65-F5344CB8AC3E}">
        <p14:creationId xmlns:p14="http://schemas.microsoft.com/office/powerpoint/2010/main" val="4182813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6">
                                            <p:txEl>
                                              <p:pRg st="2" end="2"/>
                                            </p:txEl>
                                          </p:spTgt>
                                        </p:tgtEl>
                                        <p:attrNameLst>
                                          <p:attrName>style.visibility</p:attrName>
                                        </p:attrNameLst>
                                      </p:cBhvr>
                                      <p:to>
                                        <p:strVal val="visible"/>
                                      </p:to>
                                    </p:set>
                                    <p:animEffect transition="in" filter="dissolve">
                                      <p:cBhvr>
                                        <p:cTn id="7" dur="500"/>
                                        <p:tgtEl>
                                          <p:spTgt spid="36">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par>
                                <p:cTn id="13" presetID="9" presetClass="entr" presetSubtype="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dissolve">
                                      <p:cBhvr>
                                        <p:cTn id="15" dur="500"/>
                                        <p:tgtEl>
                                          <p:spTgt spid="37"/>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6">
                                            <p:txEl>
                                              <p:pRg st="3" end="3"/>
                                            </p:txEl>
                                          </p:spTgt>
                                        </p:tgtEl>
                                        <p:attrNameLst>
                                          <p:attrName>style.visibility</p:attrName>
                                        </p:attrNameLst>
                                      </p:cBhvr>
                                      <p:to>
                                        <p:strVal val="visible"/>
                                      </p:to>
                                    </p:set>
                                    <p:animEffect transition="in" filter="dissolve">
                                      <p:cBhvr>
                                        <p:cTn id="20" dur="500"/>
                                        <p:tgtEl>
                                          <p:spTgt spid="3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dissolve">
                                      <p:cBhvr>
                                        <p:cTn id="25" dur="500"/>
                                        <p:tgtEl>
                                          <p:spTgt spid="40"/>
                                        </p:tgtEl>
                                      </p:cBhvr>
                                    </p:animEffect>
                                  </p:childTnLst>
                                </p:cTn>
                              </p:par>
                              <p:par>
                                <p:cTn id="26" presetID="9" presetClass="entr" presetSubtype="0" fill="hold" nodeType="withEffect">
                                  <p:stCondLst>
                                    <p:cond delay="0"/>
                                  </p:stCondLst>
                                  <p:childTnLst>
                                    <p:set>
                                      <p:cBhvr>
                                        <p:cTn id="27" dur="1" fill="hold">
                                          <p:stCondLst>
                                            <p:cond delay="0"/>
                                          </p:stCondLst>
                                        </p:cTn>
                                        <p:tgtEl>
                                          <p:spTgt spid="43"/>
                                        </p:tgtEl>
                                        <p:attrNameLst>
                                          <p:attrName>style.visibility</p:attrName>
                                        </p:attrNameLst>
                                      </p:cBhvr>
                                      <p:to>
                                        <p:strVal val="visible"/>
                                      </p:to>
                                    </p:set>
                                    <p:animEffect transition="in" filter="dissolve">
                                      <p:cBhvr>
                                        <p:cTn id="28" dur="500"/>
                                        <p:tgtEl>
                                          <p:spTgt spid="43"/>
                                        </p:tgtEl>
                                      </p:cBhvr>
                                    </p:animEffect>
                                  </p:childTnLst>
                                </p:cTn>
                              </p:par>
                              <p:par>
                                <p:cTn id="29" presetID="9" presetClass="entr" presetSubtype="0" fill="hold" nodeType="with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dissolve">
                                      <p:cBhvr>
                                        <p:cTn id="31" dur="500"/>
                                        <p:tgtEl>
                                          <p:spTgt spid="48"/>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36">
                                            <p:txEl>
                                              <p:pRg st="4" end="4"/>
                                            </p:txEl>
                                          </p:spTgt>
                                        </p:tgtEl>
                                        <p:attrNameLst>
                                          <p:attrName>style.visibility</p:attrName>
                                        </p:attrNameLst>
                                      </p:cBhvr>
                                      <p:to>
                                        <p:strVal val="visible"/>
                                      </p:to>
                                    </p:set>
                                    <p:animEffect transition="in" filter="dissolve">
                                      <p:cBhvr>
                                        <p:cTn id="36" dur="500"/>
                                        <p:tgtEl>
                                          <p:spTgt spid="36">
                                            <p:txEl>
                                              <p:pRg st="4" end="4"/>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dissolve">
                                      <p:cBhvr>
                                        <p:cTn id="41" dur="500"/>
                                        <p:tgtEl>
                                          <p:spTgt spid="52"/>
                                        </p:tgtEl>
                                      </p:cBhvr>
                                    </p:animEffect>
                                  </p:childTnLst>
                                </p:cTn>
                              </p:par>
                              <p:par>
                                <p:cTn id="42" presetID="9" presetClass="entr" presetSubtype="0" fill="hold" nodeType="withEffect">
                                  <p:stCondLst>
                                    <p:cond delay="0"/>
                                  </p:stCondLst>
                                  <p:childTnLst>
                                    <p:set>
                                      <p:cBhvr>
                                        <p:cTn id="43" dur="1" fill="hold">
                                          <p:stCondLst>
                                            <p:cond delay="0"/>
                                          </p:stCondLst>
                                        </p:cTn>
                                        <p:tgtEl>
                                          <p:spTgt spid="54"/>
                                        </p:tgtEl>
                                        <p:attrNameLst>
                                          <p:attrName>style.visibility</p:attrName>
                                        </p:attrNameLst>
                                      </p:cBhvr>
                                      <p:to>
                                        <p:strVal val="visible"/>
                                      </p:to>
                                    </p:set>
                                    <p:animEffect transition="in" filter="dissolve">
                                      <p:cBhvr>
                                        <p:cTn id="44" dur="500"/>
                                        <p:tgtEl>
                                          <p:spTgt spid="54"/>
                                        </p:tgtEl>
                                      </p:cBhvr>
                                    </p:animEffect>
                                  </p:childTnLst>
                                </p:cTn>
                              </p:par>
                              <p:par>
                                <p:cTn id="45" presetID="9" presetClass="entr" presetSubtype="0" fill="hold" nodeType="with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dissolve">
                                      <p:cBhvr>
                                        <p:cTn id="47" dur="500"/>
                                        <p:tgtEl>
                                          <p:spTgt spid="56"/>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dissolve">
                                      <p:cBhvr>
                                        <p:cTn id="52"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 Different flavors of Uninformed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What were some of the different types of uninformed search?</a:t>
            </a:r>
          </a:p>
          <a:p>
            <a:r>
              <a:rPr lang="en-US" sz="2400" b="1" dirty="0"/>
              <a:t>Breadth-First Search</a:t>
            </a:r>
          </a:p>
          <a:p>
            <a:pPr lvl="1"/>
            <a:r>
              <a:rPr lang="en-US" sz="2200" dirty="0"/>
              <a:t>Uses queue (FIFO) for the frontier.</a:t>
            </a:r>
          </a:p>
          <a:p>
            <a:pPr lvl="1"/>
            <a:r>
              <a:rPr lang="en-US" sz="2200" b="1" dirty="0"/>
              <a:t>Complete</a:t>
            </a:r>
            <a:r>
              <a:rPr lang="en-US" sz="2200" dirty="0"/>
              <a:t> and </a:t>
            </a:r>
            <a:r>
              <a:rPr lang="en-US" sz="2200" b="1" dirty="0"/>
              <a:t>optimal (where all actions have same cost)</a:t>
            </a:r>
            <a:r>
              <a:rPr lang="en-US" sz="2200" dirty="0"/>
              <a:t>!</a:t>
            </a:r>
          </a:p>
          <a:p>
            <a:pPr lvl="1"/>
            <a:r>
              <a:rPr lang="en-US" sz="2200" dirty="0"/>
              <a:t>Not particularly time or memory efficient. </a:t>
            </a:r>
            <a:r>
              <a:rPr lang="en-US" sz="2200" i="1" dirty="0"/>
              <a:t>O(b</a:t>
            </a:r>
            <a:r>
              <a:rPr lang="en-US" sz="2200" i="1" baseline="30000" dirty="0"/>
              <a:t>d</a:t>
            </a:r>
            <a:r>
              <a:rPr lang="en-US" sz="2200" i="1" dirty="0"/>
              <a:t>) </a:t>
            </a:r>
            <a:r>
              <a:rPr lang="en-US" sz="2200" dirty="0"/>
              <a:t>for both.</a:t>
            </a:r>
          </a:p>
          <a:p>
            <a:pPr lvl="2"/>
            <a:r>
              <a:rPr lang="en-US" sz="2100" dirty="0"/>
              <a:t> b is “branching factor”, d is “depth of shallowest solution”</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B36CA009-F261-D34F-B349-969AF5DCF8DB}"/>
              </a:ext>
            </a:extLst>
          </p:cNvPr>
          <p:cNvGrpSpPr/>
          <p:nvPr/>
        </p:nvGrpSpPr>
        <p:grpSpPr>
          <a:xfrm>
            <a:off x="2927497" y="4899109"/>
            <a:ext cx="2065122" cy="1472184"/>
            <a:chOff x="5329366" y="4352861"/>
            <a:chExt cx="2065122" cy="1472184"/>
          </a:xfrm>
        </p:grpSpPr>
        <p:sp>
          <p:nvSpPr>
            <p:cNvPr id="6" name="Oval 5">
              <a:extLst>
                <a:ext uri="{FF2B5EF4-FFF2-40B4-BE49-F238E27FC236}">
                  <a16:creationId xmlns:a16="http://schemas.microsoft.com/office/drawing/2014/main" id="{F8CA309C-18E3-9248-A2F7-A1E57F3939DF}"/>
                </a:ext>
              </a:extLst>
            </p:cNvPr>
            <p:cNvSpPr/>
            <p:nvPr/>
          </p:nvSpPr>
          <p:spPr>
            <a:xfrm>
              <a:off x="6101045"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7" name="Oval 6">
              <a:extLst>
                <a:ext uri="{FF2B5EF4-FFF2-40B4-BE49-F238E27FC236}">
                  <a16:creationId xmlns:a16="http://schemas.microsoft.com/office/drawing/2014/main" id="{9C4DEEB7-79C9-644D-9C1E-992586CA880F}"/>
                </a:ext>
              </a:extLst>
            </p:cNvPr>
            <p:cNvSpPr/>
            <p:nvPr/>
          </p:nvSpPr>
          <p:spPr>
            <a:xfrm>
              <a:off x="5329366"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8" name="Oval 7">
              <a:extLst>
                <a:ext uri="{FF2B5EF4-FFF2-40B4-BE49-F238E27FC236}">
                  <a16:creationId xmlns:a16="http://schemas.microsoft.com/office/drawing/2014/main" id="{776E7D74-91DB-BB40-A331-F9F8A01D6D9D}"/>
                </a:ext>
              </a:extLst>
            </p:cNvPr>
            <p:cNvSpPr/>
            <p:nvPr/>
          </p:nvSpPr>
          <p:spPr>
            <a:xfrm>
              <a:off x="6108819"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9" name="Oval 8">
              <a:extLst>
                <a:ext uri="{FF2B5EF4-FFF2-40B4-BE49-F238E27FC236}">
                  <a16:creationId xmlns:a16="http://schemas.microsoft.com/office/drawing/2014/main" id="{769D459B-4BF3-2840-AAC1-F20C95AF0314}"/>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10" name="Straight Arrow Connector 9">
              <a:extLst>
                <a:ext uri="{FF2B5EF4-FFF2-40B4-BE49-F238E27FC236}">
                  <a16:creationId xmlns:a16="http://schemas.microsoft.com/office/drawing/2014/main" id="{A3A91501-3D3C-CD42-A7DB-266015E3D0BA}"/>
                </a:ext>
              </a:extLst>
            </p:cNvPr>
            <p:cNvCxnSpPr>
              <a:stCxn id="6" idx="4"/>
              <a:endCxn id="7" idx="0"/>
            </p:cNvCxnSpPr>
            <p:nvPr/>
          </p:nvCxnSpPr>
          <p:spPr>
            <a:xfrm flipH="1">
              <a:off x="5613571" y="488999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3BF1D54-202C-6C4B-A964-2107709333B2}"/>
                </a:ext>
              </a:extLst>
            </p:cNvPr>
            <p:cNvCxnSpPr>
              <a:cxnSpLocks/>
              <a:stCxn id="6" idx="4"/>
              <a:endCxn id="8"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2D44806-824A-1D43-A512-2B23852F9540}"/>
                </a:ext>
              </a:extLst>
            </p:cNvPr>
            <p:cNvCxnSpPr>
              <a:cxnSpLocks/>
              <a:endCxn id="9" idx="0"/>
            </p:cNvCxnSpPr>
            <p:nvPr/>
          </p:nvCxnSpPr>
          <p:spPr>
            <a:xfrm>
              <a:off x="6393024" y="488999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6A009D7A-20EA-2546-B987-1B872B350C98}"/>
              </a:ext>
            </a:extLst>
          </p:cNvPr>
          <p:cNvGrpSpPr/>
          <p:nvPr/>
        </p:nvGrpSpPr>
        <p:grpSpPr>
          <a:xfrm>
            <a:off x="6214876" y="4777081"/>
            <a:ext cx="1897334" cy="1661715"/>
            <a:chOff x="7984594" y="3906290"/>
            <a:chExt cx="2567165" cy="2368898"/>
          </a:xfrm>
        </p:grpSpPr>
        <p:grpSp>
          <p:nvGrpSpPr>
            <p:cNvPr id="14" name="Group 13">
              <a:extLst>
                <a:ext uri="{FF2B5EF4-FFF2-40B4-BE49-F238E27FC236}">
                  <a16:creationId xmlns:a16="http://schemas.microsoft.com/office/drawing/2014/main" id="{C9FE6742-8D44-494A-B4DA-7927608FF291}"/>
                </a:ext>
              </a:extLst>
            </p:cNvPr>
            <p:cNvGrpSpPr/>
            <p:nvPr/>
          </p:nvGrpSpPr>
          <p:grpSpPr>
            <a:xfrm>
              <a:off x="8486637" y="3906290"/>
              <a:ext cx="2065122" cy="1472184"/>
              <a:chOff x="5329366" y="4352861"/>
              <a:chExt cx="2065122" cy="1472184"/>
            </a:xfrm>
          </p:grpSpPr>
          <p:sp>
            <p:nvSpPr>
              <p:cNvPr id="19" name="Oval 18">
                <a:extLst>
                  <a:ext uri="{FF2B5EF4-FFF2-40B4-BE49-F238E27FC236}">
                    <a16:creationId xmlns:a16="http://schemas.microsoft.com/office/drawing/2014/main" id="{DF58F4C7-5594-484B-A1A4-72F9DCC409AF}"/>
                  </a:ext>
                </a:extLst>
              </p:cNvPr>
              <p:cNvSpPr/>
              <p:nvPr/>
            </p:nvSpPr>
            <p:spPr>
              <a:xfrm>
                <a:off x="6101045" y="435286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20" name="Oval 19">
                <a:extLst>
                  <a:ext uri="{FF2B5EF4-FFF2-40B4-BE49-F238E27FC236}">
                    <a16:creationId xmlns:a16="http://schemas.microsoft.com/office/drawing/2014/main" id="{6E2B3EBB-4B73-AF4F-860F-88B6C8C60689}"/>
                  </a:ext>
                </a:extLst>
              </p:cNvPr>
              <p:cNvSpPr/>
              <p:nvPr/>
            </p:nvSpPr>
            <p:spPr>
              <a:xfrm>
                <a:off x="532936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21" name="Oval 20">
                <a:extLst>
                  <a:ext uri="{FF2B5EF4-FFF2-40B4-BE49-F238E27FC236}">
                    <a16:creationId xmlns:a16="http://schemas.microsoft.com/office/drawing/2014/main" id="{1787B272-4B7F-344D-A664-6016C5692D0A}"/>
                  </a:ext>
                </a:extLst>
              </p:cNvPr>
              <p:cNvSpPr/>
              <p:nvPr/>
            </p:nvSpPr>
            <p:spPr>
              <a:xfrm>
                <a:off x="6108819"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22" name="Oval 21">
                <a:extLst>
                  <a:ext uri="{FF2B5EF4-FFF2-40B4-BE49-F238E27FC236}">
                    <a16:creationId xmlns:a16="http://schemas.microsoft.com/office/drawing/2014/main" id="{4A395AF9-A42A-0148-84B9-786EEAE1085C}"/>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23" name="Straight Arrow Connector 22">
                <a:extLst>
                  <a:ext uri="{FF2B5EF4-FFF2-40B4-BE49-F238E27FC236}">
                    <a16:creationId xmlns:a16="http://schemas.microsoft.com/office/drawing/2014/main" id="{2651818A-20E7-EF42-86C3-087609F5E490}"/>
                  </a:ext>
                </a:extLst>
              </p:cNvPr>
              <p:cNvCxnSpPr>
                <a:stCxn id="19" idx="4"/>
                <a:endCxn id="20" idx="0"/>
              </p:cNvCxnSpPr>
              <p:nvPr/>
            </p:nvCxnSpPr>
            <p:spPr>
              <a:xfrm flipH="1">
                <a:off x="5613571" y="488999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25EAC77-A030-7646-BAC6-20855AAE7525}"/>
                  </a:ext>
                </a:extLst>
              </p:cNvPr>
              <p:cNvCxnSpPr>
                <a:cxnSpLocks/>
                <a:stCxn id="19" idx="4"/>
                <a:endCxn id="21"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E6FDF24-0C48-0646-B5D6-AF978ECB55BD}"/>
                  </a:ext>
                </a:extLst>
              </p:cNvPr>
              <p:cNvCxnSpPr>
                <a:cxnSpLocks/>
                <a:endCxn id="22" idx="0"/>
              </p:cNvCxnSpPr>
              <p:nvPr/>
            </p:nvCxnSpPr>
            <p:spPr>
              <a:xfrm>
                <a:off x="6393024" y="488999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5" name="Oval 14">
              <a:extLst>
                <a:ext uri="{FF2B5EF4-FFF2-40B4-BE49-F238E27FC236}">
                  <a16:creationId xmlns:a16="http://schemas.microsoft.com/office/drawing/2014/main" id="{31682A25-1DBC-1146-B2CA-EFDD896A85A6}"/>
                </a:ext>
              </a:extLst>
            </p:cNvPr>
            <p:cNvSpPr/>
            <p:nvPr/>
          </p:nvSpPr>
          <p:spPr>
            <a:xfrm>
              <a:off x="7984594"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6" name="Oval 15">
              <a:extLst>
                <a:ext uri="{FF2B5EF4-FFF2-40B4-BE49-F238E27FC236}">
                  <a16:creationId xmlns:a16="http://schemas.microsoft.com/office/drawing/2014/main" id="{E8C5A35C-EDDA-2449-8FA8-E03CB0C26A3A}"/>
                </a:ext>
              </a:extLst>
            </p:cNvPr>
            <p:cNvSpPr/>
            <p:nvPr/>
          </p:nvSpPr>
          <p:spPr>
            <a:xfrm>
              <a:off x="8747462"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7" name="Straight Arrow Connector 16">
              <a:extLst>
                <a:ext uri="{FF2B5EF4-FFF2-40B4-BE49-F238E27FC236}">
                  <a16:creationId xmlns:a16="http://schemas.microsoft.com/office/drawing/2014/main" id="{7BE353EC-5610-7742-9944-C64DD1C7C206}"/>
                </a:ext>
              </a:extLst>
            </p:cNvPr>
            <p:cNvCxnSpPr>
              <a:cxnSpLocks/>
              <a:stCxn id="20" idx="4"/>
              <a:endCxn id="15" idx="0"/>
            </p:cNvCxnSpPr>
            <p:nvPr/>
          </p:nvCxnSpPr>
          <p:spPr>
            <a:xfrm flipH="1">
              <a:off x="8268799" y="5372684"/>
              <a:ext cx="502043"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547991E-F9DC-1F43-92D4-99CE15090072}"/>
                </a:ext>
              </a:extLst>
            </p:cNvPr>
            <p:cNvCxnSpPr>
              <a:cxnSpLocks/>
              <a:stCxn id="20" idx="4"/>
              <a:endCxn id="16" idx="0"/>
            </p:cNvCxnSpPr>
            <p:nvPr/>
          </p:nvCxnSpPr>
          <p:spPr>
            <a:xfrm>
              <a:off x="8770842" y="5372684"/>
              <a:ext cx="260825"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1D8F00E6-8930-0E45-9D73-B7B910B3C737}"/>
              </a:ext>
            </a:extLst>
          </p:cNvPr>
          <p:cNvGrpSpPr/>
          <p:nvPr/>
        </p:nvGrpSpPr>
        <p:grpSpPr>
          <a:xfrm>
            <a:off x="9132765" y="4813244"/>
            <a:ext cx="1935999" cy="1630852"/>
            <a:chOff x="4070967" y="3985875"/>
            <a:chExt cx="2567165" cy="2376622"/>
          </a:xfrm>
        </p:grpSpPr>
        <p:grpSp>
          <p:nvGrpSpPr>
            <p:cNvPr id="27" name="Group 26">
              <a:extLst>
                <a:ext uri="{FF2B5EF4-FFF2-40B4-BE49-F238E27FC236}">
                  <a16:creationId xmlns:a16="http://schemas.microsoft.com/office/drawing/2014/main" id="{C36A79C3-B16B-B445-B758-6A42A89B9677}"/>
                </a:ext>
              </a:extLst>
            </p:cNvPr>
            <p:cNvGrpSpPr/>
            <p:nvPr/>
          </p:nvGrpSpPr>
          <p:grpSpPr>
            <a:xfrm>
              <a:off x="4070967" y="3985875"/>
              <a:ext cx="2567165" cy="2368898"/>
              <a:chOff x="7984594" y="3906290"/>
              <a:chExt cx="2567165" cy="2368898"/>
            </a:xfrm>
          </p:grpSpPr>
          <p:grpSp>
            <p:nvGrpSpPr>
              <p:cNvPr id="30" name="Group 29">
                <a:extLst>
                  <a:ext uri="{FF2B5EF4-FFF2-40B4-BE49-F238E27FC236}">
                    <a16:creationId xmlns:a16="http://schemas.microsoft.com/office/drawing/2014/main" id="{7002D43F-A679-0048-A339-06E18FE0D00F}"/>
                  </a:ext>
                </a:extLst>
              </p:cNvPr>
              <p:cNvGrpSpPr/>
              <p:nvPr/>
            </p:nvGrpSpPr>
            <p:grpSpPr>
              <a:xfrm>
                <a:off x="8486637" y="3906290"/>
                <a:ext cx="2065122" cy="1472184"/>
                <a:chOff x="5329366" y="4352861"/>
                <a:chExt cx="2065122" cy="1472184"/>
              </a:xfrm>
            </p:grpSpPr>
            <p:sp>
              <p:nvSpPr>
                <p:cNvPr id="35" name="Oval 34">
                  <a:extLst>
                    <a:ext uri="{FF2B5EF4-FFF2-40B4-BE49-F238E27FC236}">
                      <a16:creationId xmlns:a16="http://schemas.microsoft.com/office/drawing/2014/main" id="{2F88290B-E20F-3849-89E6-A0A2CE226BD1}"/>
                    </a:ext>
                  </a:extLst>
                </p:cNvPr>
                <p:cNvSpPr/>
                <p:nvPr/>
              </p:nvSpPr>
              <p:spPr>
                <a:xfrm>
                  <a:off x="6101045" y="435286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6" name="Oval 35">
                  <a:extLst>
                    <a:ext uri="{FF2B5EF4-FFF2-40B4-BE49-F238E27FC236}">
                      <a16:creationId xmlns:a16="http://schemas.microsoft.com/office/drawing/2014/main" id="{B31085E4-34B3-9C43-901E-FFF2C5CE08E0}"/>
                    </a:ext>
                  </a:extLst>
                </p:cNvPr>
                <p:cNvSpPr/>
                <p:nvPr/>
              </p:nvSpPr>
              <p:spPr>
                <a:xfrm>
                  <a:off x="532936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37" name="Oval 36">
                  <a:extLst>
                    <a:ext uri="{FF2B5EF4-FFF2-40B4-BE49-F238E27FC236}">
                      <a16:creationId xmlns:a16="http://schemas.microsoft.com/office/drawing/2014/main" id="{35D8F985-3EB6-AA48-B7B3-016091734616}"/>
                    </a:ext>
                  </a:extLst>
                </p:cNvPr>
                <p:cNvSpPr/>
                <p:nvPr/>
              </p:nvSpPr>
              <p:spPr>
                <a:xfrm>
                  <a:off x="6108819" y="528791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38" name="Oval 37">
                  <a:extLst>
                    <a:ext uri="{FF2B5EF4-FFF2-40B4-BE49-F238E27FC236}">
                      <a16:creationId xmlns:a16="http://schemas.microsoft.com/office/drawing/2014/main" id="{CB0EFFB8-3A8C-FF44-94F8-3833D3B20219}"/>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39" name="Straight Arrow Connector 38">
                  <a:extLst>
                    <a:ext uri="{FF2B5EF4-FFF2-40B4-BE49-F238E27FC236}">
                      <a16:creationId xmlns:a16="http://schemas.microsoft.com/office/drawing/2014/main" id="{F191802C-715A-B144-B5B6-737460B17CAD}"/>
                    </a:ext>
                  </a:extLst>
                </p:cNvPr>
                <p:cNvCxnSpPr>
                  <a:stCxn id="35" idx="4"/>
                  <a:endCxn id="36" idx="0"/>
                </p:cNvCxnSpPr>
                <p:nvPr/>
              </p:nvCxnSpPr>
              <p:spPr>
                <a:xfrm flipH="1">
                  <a:off x="5613571" y="488999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F05D110B-14AD-444C-AD94-CBD82C4718CB}"/>
                    </a:ext>
                  </a:extLst>
                </p:cNvPr>
                <p:cNvCxnSpPr>
                  <a:cxnSpLocks/>
                  <a:stCxn id="35" idx="4"/>
                  <a:endCxn id="37"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D8FF137-687C-9B4A-9CE7-695DBC8C7C7A}"/>
                    </a:ext>
                  </a:extLst>
                </p:cNvPr>
                <p:cNvCxnSpPr>
                  <a:cxnSpLocks/>
                  <a:endCxn id="38" idx="0"/>
                </p:cNvCxnSpPr>
                <p:nvPr/>
              </p:nvCxnSpPr>
              <p:spPr>
                <a:xfrm>
                  <a:off x="6393024" y="488999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31" name="Oval 30">
                <a:extLst>
                  <a:ext uri="{FF2B5EF4-FFF2-40B4-BE49-F238E27FC236}">
                    <a16:creationId xmlns:a16="http://schemas.microsoft.com/office/drawing/2014/main" id="{73611158-AB8A-1949-B90A-9B761A543632}"/>
                  </a:ext>
                </a:extLst>
              </p:cNvPr>
              <p:cNvSpPr/>
              <p:nvPr/>
            </p:nvSpPr>
            <p:spPr>
              <a:xfrm>
                <a:off x="7984594"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32" name="Oval 31">
                <a:extLst>
                  <a:ext uri="{FF2B5EF4-FFF2-40B4-BE49-F238E27FC236}">
                    <a16:creationId xmlns:a16="http://schemas.microsoft.com/office/drawing/2014/main" id="{25898A7A-5839-B84B-9C1A-53423666E1CD}"/>
                  </a:ext>
                </a:extLst>
              </p:cNvPr>
              <p:cNvSpPr/>
              <p:nvPr/>
            </p:nvSpPr>
            <p:spPr>
              <a:xfrm>
                <a:off x="8747462"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33" name="Straight Arrow Connector 32">
                <a:extLst>
                  <a:ext uri="{FF2B5EF4-FFF2-40B4-BE49-F238E27FC236}">
                    <a16:creationId xmlns:a16="http://schemas.microsoft.com/office/drawing/2014/main" id="{D0D5E9BF-0DE8-E942-9B1C-B1957EA99B8A}"/>
                  </a:ext>
                </a:extLst>
              </p:cNvPr>
              <p:cNvCxnSpPr>
                <a:cxnSpLocks/>
                <a:stCxn id="36" idx="4"/>
                <a:endCxn id="31" idx="0"/>
              </p:cNvCxnSpPr>
              <p:nvPr/>
            </p:nvCxnSpPr>
            <p:spPr>
              <a:xfrm flipH="1">
                <a:off x="8268799" y="5372684"/>
                <a:ext cx="502043"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0C046E6-D7DD-FC48-AD80-ACC23ED9ED96}"/>
                  </a:ext>
                </a:extLst>
              </p:cNvPr>
              <p:cNvCxnSpPr>
                <a:cxnSpLocks/>
                <a:stCxn id="36" idx="4"/>
                <a:endCxn id="32" idx="0"/>
              </p:cNvCxnSpPr>
              <p:nvPr/>
            </p:nvCxnSpPr>
            <p:spPr>
              <a:xfrm>
                <a:off x="8770842" y="5372684"/>
                <a:ext cx="260825"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cxnSp>
          <p:nvCxnSpPr>
            <p:cNvPr id="28" name="Straight Arrow Connector 27">
              <a:extLst>
                <a:ext uri="{FF2B5EF4-FFF2-40B4-BE49-F238E27FC236}">
                  <a16:creationId xmlns:a16="http://schemas.microsoft.com/office/drawing/2014/main" id="{4537C073-8DED-4946-9BC3-2D65AC462426}"/>
                </a:ext>
              </a:extLst>
            </p:cNvPr>
            <p:cNvCxnSpPr>
              <a:cxnSpLocks/>
            </p:cNvCxnSpPr>
            <p:nvPr/>
          </p:nvCxnSpPr>
          <p:spPr>
            <a:xfrm>
              <a:off x="5621120" y="545287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8A37F587-1692-D343-A83E-C791F0A5417C}"/>
                </a:ext>
              </a:extLst>
            </p:cNvPr>
            <p:cNvSpPr/>
            <p:nvPr/>
          </p:nvSpPr>
          <p:spPr>
            <a:xfrm>
              <a:off x="5417084" y="5825367"/>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grpSp>
      <p:sp>
        <p:nvSpPr>
          <p:cNvPr id="42" name="Oval 41">
            <a:extLst>
              <a:ext uri="{FF2B5EF4-FFF2-40B4-BE49-F238E27FC236}">
                <a16:creationId xmlns:a16="http://schemas.microsoft.com/office/drawing/2014/main" id="{ED37891A-50B3-9841-A136-F254B4193A1D}"/>
              </a:ext>
            </a:extLst>
          </p:cNvPr>
          <p:cNvSpPr/>
          <p:nvPr/>
        </p:nvSpPr>
        <p:spPr>
          <a:xfrm>
            <a:off x="1285019" y="486537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3" name="Down Arrow 42">
            <a:extLst>
              <a:ext uri="{FF2B5EF4-FFF2-40B4-BE49-F238E27FC236}">
                <a16:creationId xmlns:a16="http://schemas.microsoft.com/office/drawing/2014/main" id="{F3BA1DEF-C3E8-E24B-A75F-210E7C15DE73}"/>
              </a:ext>
            </a:extLst>
          </p:cNvPr>
          <p:cNvSpPr/>
          <p:nvPr/>
        </p:nvSpPr>
        <p:spPr>
          <a:xfrm rot="16200000">
            <a:off x="2113005" y="5291397"/>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Down Arrow 43">
            <a:extLst>
              <a:ext uri="{FF2B5EF4-FFF2-40B4-BE49-F238E27FC236}">
                <a16:creationId xmlns:a16="http://schemas.microsoft.com/office/drawing/2014/main" id="{9ABD5B8F-87A7-0C42-84B7-9B7694019ED1}"/>
              </a:ext>
            </a:extLst>
          </p:cNvPr>
          <p:cNvSpPr/>
          <p:nvPr/>
        </p:nvSpPr>
        <p:spPr>
          <a:xfrm rot="16200000">
            <a:off x="5242449" y="5284029"/>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Down Arrow 44">
            <a:extLst>
              <a:ext uri="{FF2B5EF4-FFF2-40B4-BE49-F238E27FC236}">
                <a16:creationId xmlns:a16="http://schemas.microsoft.com/office/drawing/2014/main" id="{177DBA0E-64DA-5D45-B659-C3F79E989EEE}"/>
              </a:ext>
            </a:extLst>
          </p:cNvPr>
          <p:cNvSpPr/>
          <p:nvPr/>
        </p:nvSpPr>
        <p:spPr>
          <a:xfrm rot="16200000">
            <a:off x="8323883" y="5288340"/>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1008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dissolve">
                                      <p:cBhvr>
                                        <p:cTn id="7" dur="500"/>
                                        <p:tgtEl>
                                          <p:spTgt spid="4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dissolve">
                                      <p:cBhvr>
                                        <p:cTn id="10" dur="500"/>
                                        <p:tgtEl>
                                          <p:spTgt spid="43"/>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dissolve">
                                      <p:cBhvr>
                                        <p:cTn id="15" dur="500"/>
                                        <p:tgtEl>
                                          <p:spTgt spid="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dissolve">
                                      <p:cBhvr>
                                        <p:cTn id="18" dur="500"/>
                                        <p:tgtEl>
                                          <p:spTgt spid="44"/>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dissolve">
                                      <p:cBhvr>
                                        <p:cTn id="23" dur="500"/>
                                        <p:tgtEl>
                                          <p:spTgt spid="13"/>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5"/>
                                        </p:tgtEl>
                                        <p:attrNameLst>
                                          <p:attrName>style.visibility</p:attrName>
                                        </p:attrNameLst>
                                      </p:cBhvr>
                                      <p:to>
                                        <p:strVal val="visible"/>
                                      </p:to>
                                    </p:set>
                                    <p:animEffect transition="in" filter="dissolve">
                                      <p:cBhvr>
                                        <p:cTn id="26" dur="500"/>
                                        <p:tgtEl>
                                          <p:spTgt spid="45"/>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dissolve">
                                      <p:cBhvr>
                                        <p:cTn id="3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M,O,D,I</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5350101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fontScale="92500" lnSpcReduction="1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M,O,D,I</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r>
              <a:rPr lang="en-US" sz="2600" b="1" dirty="0">
                <a:solidFill>
                  <a:srgbClr val="7030A0"/>
                </a:solidFill>
                <a:latin typeface="Consolas" panose="020B0609020204030204" pitchFamily="49" charset="0"/>
                <a:cs typeface="Consolas" panose="020B0609020204030204" pitchFamily="49" charset="0"/>
              </a:rPr>
              <a:t> </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g(L,D)=2 </a:t>
            </a:r>
            <a:r>
              <a:rPr lang="en-US" sz="2600" b="1" dirty="0">
                <a:solidFill>
                  <a:srgbClr val="7030A0"/>
                </a:solidFill>
                <a:latin typeface="Consolas" panose="020B0609020204030204" pitchFamily="49" charset="0"/>
                <a:cs typeface="Consolas" panose="020B0609020204030204" pitchFamily="49" charset="0"/>
              </a:rPr>
              <a:t>h(D,G)=3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g(L,I)=2 </a:t>
            </a:r>
            <a:r>
              <a:rPr lang="en-US" sz="2600" b="1" dirty="0">
                <a:solidFill>
                  <a:srgbClr val="7030A0"/>
                </a:solidFill>
                <a:latin typeface="Consolas" panose="020B0609020204030204" pitchFamily="49" charset="0"/>
                <a:cs typeface="Consolas" panose="020B0609020204030204" pitchFamily="49" charset="0"/>
              </a:rPr>
              <a:t>h(I,G)=3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endParaRPr lang="en-US" sz="2600" b="1" dirty="0">
              <a:solidFill>
                <a:srgbClr val="FFC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CF44973F-6873-364C-BC99-5F823ABDE80B}"/>
              </a:ext>
            </a:extLst>
          </p:cNvPr>
          <p:cNvSpPr txBox="1"/>
          <p:nvPr/>
        </p:nvSpPr>
        <p:spPr>
          <a:xfrm>
            <a:off x="7624119" y="5602898"/>
            <a:ext cx="3794730" cy="1200329"/>
          </a:xfrm>
          <a:prstGeom prst="rect">
            <a:avLst/>
          </a:prstGeom>
          <a:noFill/>
        </p:spPr>
        <p:txBody>
          <a:bodyPr wrap="square" rtlCol="0">
            <a:spAutoFit/>
          </a:bodyPr>
          <a:lstStyle/>
          <a:p>
            <a:r>
              <a:rPr lang="en-US" dirty="0"/>
              <a:t>Lots of ties! Pick one somehow.</a:t>
            </a:r>
          </a:p>
          <a:p>
            <a:r>
              <a:rPr lang="en-US" dirty="0"/>
              <a:t>(let’s say we go ‘alphabetically’ to break ties, so in that case we’ll pick D).</a:t>
            </a:r>
          </a:p>
        </p:txBody>
      </p:sp>
    </p:spTree>
    <p:extLst>
      <p:ext uri="{BB962C8B-B14F-4D97-AF65-F5344CB8AC3E}">
        <p14:creationId xmlns:p14="http://schemas.microsoft.com/office/powerpoint/2010/main" val="353438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6">
                                            <p:txEl>
                                              <p:pRg st="4" end="4"/>
                                            </p:txEl>
                                          </p:spTgt>
                                        </p:tgtEl>
                                        <p:attrNameLst>
                                          <p:attrName>style.visibility</p:attrName>
                                        </p:attrNameLst>
                                      </p:cBhvr>
                                      <p:to>
                                        <p:strVal val="visible"/>
                                      </p:to>
                                    </p:set>
                                    <p:animEffect transition="in" filter="dissolve">
                                      <p:cBhvr>
                                        <p:cTn id="7" dur="500"/>
                                        <p:tgtEl>
                                          <p:spTgt spid="36">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6">
                                            <p:txEl>
                                              <p:pRg st="5" end="5"/>
                                            </p:txEl>
                                          </p:spTgt>
                                        </p:tgtEl>
                                        <p:attrNameLst>
                                          <p:attrName>style.visibility</p:attrName>
                                        </p:attrNameLst>
                                      </p:cBhvr>
                                      <p:to>
                                        <p:strVal val="visible"/>
                                      </p:to>
                                    </p:set>
                                    <p:animEffect transition="in" filter="dissolve">
                                      <p:cBhvr>
                                        <p:cTn id="12" dur="500"/>
                                        <p:tgtEl>
                                          <p:spTgt spid="36">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dissolv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fontScale="85000" lnSpcReduction="2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M,O,I,C,E</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g(L,C)=3 </a:t>
            </a:r>
            <a:r>
              <a:rPr lang="en-US" sz="2600" b="1" dirty="0">
                <a:solidFill>
                  <a:srgbClr val="7030A0"/>
                </a:solidFill>
                <a:latin typeface="Consolas" panose="020B0609020204030204" pitchFamily="49" charset="0"/>
                <a:cs typeface="Consolas" panose="020B0609020204030204" pitchFamily="49" charset="0"/>
              </a:rPr>
              <a:t>h(C,G)=2</a:t>
            </a:r>
            <a:r>
              <a:rPr lang="en-US" sz="2600" b="1" dirty="0">
                <a:solidFill>
                  <a:srgbClr val="FFC000"/>
                </a:solidFill>
                <a:latin typeface="Consolas" panose="020B0609020204030204" pitchFamily="49" charset="0"/>
                <a:cs typeface="Consolas" panose="020B0609020204030204" pitchFamily="49" charset="0"/>
              </a:rPr>
              <a:t>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r>
              <a:rPr lang="en-US" sz="2600" b="1" dirty="0">
                <a:solidFill>
                  <a:srgbClr val="FFC000"/>
                </a:solidFill>
                <a:latin typeface="Consolas" panose="020B0609020204030204" pitchFamily="49" charset="0"/>
                <a:cs typeface="Consolas" panose="020B0609020204030204" pitchFamily="49" charset="0"/>
              </a:rPr>
              <a:t> </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g(L,E)=3 </a:t>
            </a:r>
            <a:r>
              <a:rPr lang="en-US" sz="2600" b="1" dirty="0">
                <a:solidFill>
                  <a:srgbClr val="7030A0"/>
                </a:solidFill>
                <a:latin typeface="Consolas" panose="020B0609020204030204" pitchFamily="49" charset="0"/>
                <a:cs typeface="Consolas" panose="020B0609020204030204" pitchFamily="49" charset="0"/>
              </a:rPr>
              <a:t>h(E,G)=4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=7</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g(L,I)=2 </a:t>
            </a:r>
            <a:r>
              <a:rPr lang="en-US" sz="2600" b="1" dirty="0">
                <a:solidFill>
                  <a:srgbClr val="7030A0"/>
                </a:solidFill>
                <a:latin typeface="Consolas" panose="020B0609020204030204" pitchFamily="49" charset="0"/>
                <a:cs typeface="Consolas" panose="020B0609020204030204" pitchFamily="49" charset="0"/>
              </a:rPr>
              <a:t>h(I,G)=3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 </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166B7094-F210-864B-A736-F5186E074C85}"/>
              </a:ext>
            </a:extLst>
          </p:cNvPr>
          <p:cNvSpPr txBox="1"/>
          <p:nvPr/>
        </p:nvSpPr>
        <p:spPr>
          <a:xfrm>
            <a:off x="7687779" y="5853011"/>
            <a:ext cx="4114398" cy="646331"/>
          </a:xfrm>
          <a:prstGeom prst="rect">
            <a:avLst/>
          </a:prstGeom>
          <a:noFill/>
        </p:spPr>
        <p:txBody>
          <a:bodyPr wrap="square" rtlCol="0">
            <a:spAutoFit/>
          </a:bodyPr>
          <a:lstStyle/>
          <a:p>
            <a:r>
              <a:rPr lang="en-US" dirty="0"/>
              <a:t>Still lots of ties… but let’s keep using our ‘alphabetical’ rule. So C wins.</a:t>
            </a:r>
          </a:p>
        </p:txBody>
      </p:sp>
    </p:spTree>
    <p:extLst>
      <p:ext uri="{BB962C8B-B14F-4D97-AF65-F5344CB8AC3E}">
        <p14:creationId xmlns:p14="http://schemas.microsoft.com/office/powerpoint/2010/main" val="2342922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dissolve">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fontScale="85000" lnSpcReduction="2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M,O,I,E,B</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g(L,B)=4 </a:t>
            </a:r>
            <a:r>
              <a:rPr lang="en-US" sz="2600" b="1" dirty="0">
                <a:solidFill>
                  <a:srgbClr val="7030A0"/>
                </a:solidFill>
                <a:latin typeface="Consolas" panose="020B0609020204030204" pitchFamily="49" charset="0"/>
                <a:cs typeface="Consolas" panose="020B0609020204030204" pitchFamily="49" charset="0"/>
              </a:rPr>
              <a:t>h(B,G)=1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g(L,E)=3 </a:t>
            </a:r>
            <a:r>
              <a:rPr lang="en-US" sz="2600" b="1" dirty="0">
                <a:solidFill>
                  <a:srgbClr val="7030A0"/>
                </a:solidFill>
                <a:latin typeface="Consolas" panose="020B0609020204030204" pitchFamily="49" charset="0"/>
                <a:cs typeface="Consolas" panose="020B0609020204030204" pitchFamily="49" charset="0"/>
              </a:rPr>
              <a:t>h(E,G)=4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=7</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g(L,I)=2 </a:t>
            </a:r>
            <a:r>
              <a:rPr lang="en-US" sz="2600" b="1" dirty="0">
                <a:solidFill>
                  <a:srgbClr val="7030A0"/>
                </a:solidFill>
                <a:latin typeface="Consolas" panose="020B0609020204030204" pitchFamily="49" charset="0"/>
                <a:cs typeface="Consolas" panose="020B0609020204030204" pitchFamily="49" charset="0"/>
              </a:rPr>
              <a:t>h(I,G)=3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 </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51DB9FD5-F5A7-40C9-AD71-580688245970}"/>
              </a:ext>
            </a:extLst>
          </p:cNvPr>
          <p:cNvSpPr txBox="1"/>
          <p:nvPr/>
        </p:nvSpPr>
        <p:spPr>
          <a:xfrm>
            <a:off x="7687779" y="5853011"/>
            <a:ext cx="4114398" cy="646331"/>
          </a:xfrm>
          <a:prstGeom prst="rect">
            <a:avLst/>
          </a:prstGeom>
          <a:noFill/>
        </p:spPr>
        <p:txBody>
          <a:bodyPr wrap="square" rtlCol="0">
            <a:spAutoFit/>
          </a:bodyPr>
          <a:lstStyle/>
          <a:p>
            <a:r>
              <a:rPr lang="en-US" dirty="0"/>
              <a:t>Still lots of ties… but let’s keep using our ‘alphabetical’ rule. So B wins.</a:t>
            </a:r>
          </a:p>
        </p:txBody>
      </p:sp>
    </p:spTree>
    <p:extLst>
      <p:ext uri="{BB962C8B-B14F-4D97-AF65-F5344CB8AC3E}">
        <p14:creationId xmlns:p14="http://schemas.microsoft.com/office/powerpoint/2010/main" val="375755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dissolve">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M,O,I,E,A,G</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0343735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fontScale="77500" lnSpcReduction="2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M,O,I,E,A,G</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g(L,A)=5 </a:t>
            </a:r>
            <a:r>
              <a:rPr lang="en-US" sz="2600" b="1" dirty="0">
                <a:solidFill>
                  <a:srgbClr val="7030A0"/>
                </a:solidFill>
                <a:latin typeface="Consolas" panose="020B0609020204030204" pitchFamily="49" charset="0"/>
                <a:cs typeface="Consolas" panose="020B0609020204030204" pitchFamily="49" charset="0"/>
              </a:rPr>
              <a:t>h(A,G)=2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=7</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g(L,G)=5 </a:t>
            </a:r>
            <a:r>
              <a:rPr lang="en-US" sz="2600" b="1" dirty="0">
                <a:solidFill>
                  <a:srgbClr val="7030A0"/>
                </a:solidFill>
                <a:latin typeface="Consolas" panose="020B0609020204030204" pitchFamily="49" charset="0"/>
                <a:cs typeface="Consolas" panose="020B0609020204030204" pitchFamily="49" charset="0"/>
              </a:rPr>
              <a:t>h(G,G)=0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g(L,E)=3 </a:t>
            </a:r>
            <a:r>
              <a:rPr lang="en-US" sz="2600" b="1" dirty="0">
                <a:solidFill>
                  <a:srgbClr val="7030A0"/>
                </a:solidFill>
                <a:latin typeface="Consolas" panose="020B0609020204030204" pitchFamily="49" charset="0"/>
                <a:cs typeface="Consolas" panose="020B0609020204030204" pitchFamily="49" charset="0"/>
              </a:rPr>
              <a:t>h(E,G)=4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=7</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g(L,I)=2 </a:t>
            </a:r>
            <a:r>
              <a:rPr lang="en-US" sz="2600" b="1" dirty="0">
                <a:solidFill>
                  <a:srgbClr val="7030A0"/>
                </a:solidFill>
                <a:latin typeface="Consolas" panose="020B0609020204030204" pitchFamily="49" charset="0"/>
                <a:cs typeface="Consolas" panose="020B0609020204030204" pitchFamily="49" charset="0"/>
              </a:rPr>
              <a:t>h(I,G)=3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 </a:t>
            </a:r>
          </a:p>
          <a:p>
            <a:pPr marL="0" indent="0">
              <a:spcBef>
                <a:spcPts val="0"/>
              </a:spcBef>
              <a:buNone/>
            </a:pPr>
            <a:endParaRPr lang="en-US" sz="2600" b="1" dirty="0">
              <a:solidFill>
                <a:srgbClr val="00B0F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78DC353D-78E9-4D80-B204-C360A76B016C}"/>
              </a:ext>
            </a:extLst>
          </p:cNvPr>
          <p:cNvSpPr txBox="1"/>
          <p:nvPr/>
        </p:nvSpPr>
        <p:spPr>
          <a:xfrm>
            <a:off x="7687779" y="5853011"/>
            <a:ext cx="4114398" cy="646331"/>
          </a:xfrm>
          <a:prstGeom prst="rect">
            <a:avLst/>
          </a:prstGeom>
          <a:noFill/>
        </p:spPr>
        <p:txBody>
          <a:bodyPr wrap="square" rtlCol="0">
            <a:spAutoFit/>
          </a:bodyPr>
          <a:lstStyle/>
          <a:p>
            <a:r>
              <a:rPr lang="en-US" dirty="0"/>
              <a:t>Still lots of ties… but let’s keep using our ‘alphabetical’ rule. So G wins.</a:t>
            </a:r>
          </a:p>
        </p:txBody>
      </p:sp>
    </p:spTree>
    <p:extLst>
      <p:ext uri="{BB962C8B-B14F-4D97-AF65-F5344CB8AC3E}">
        <p14:creationId xmlns:p14="http://schemas.microsoft.com/office/powerpoint/2010/main" val="4020084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dissolve">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M,O,I,E,A</a:t>
            </a:r>
          </a:p>
          <a:p>
            <a:pPr marL="0" indent="0">
              <a:spcBef>
                <a:spcPts val="0"/>
              </a:spcBef>
              <a:buNone/>
            </a:pPr>
            <a:r>
              <a:rPr lang="en-US" sz="2600" b="1" dirty="0">
                <a:solidFill>
                  <a:srgbClr val="FFC000"/>
                </a:solidFill>
                <a:latin typeface="Consolas" panose="020B0609020204030204" pitchFamily="49" charset="0"/>
                <a:cs typeface="Consolas" panose="020B0609020204030204" pitchFamily="49" charset="0"/>
              </a:rPr>
              <a:t>Goal found!</a:t>
            </a: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71B5D82-51D9-8B41-BEAB-FD407FBEEA93}"/>
              </a:ext>
            </a:extLst>
          </p:cNvPr>
          <p:cNvSpPr txBox="1"/>
          <p:nvPr/>
        </p:nvSpPr>
        <p:spPr>
          <a:xfrm>
            <a:off x="6622180" y="4551716"/>
            <a:ext cx="5256783" cy="2031325"/>
          </a:xfrm>
          <a:prstGeom prst="rect">
            <a:avLst/>
          </a:prstGeom>
          <a:noFill/>
        </p:spPr>
        <p:txBody>
          <a:bodyPr wrap="square" rtlCol="0">
            <a:spAutoFit/>
          </a:bodyPr>
          <a:lstStyle/>
          <a:p>
            <a:r>
              <a:rPr lang="en-US" dirty="0"/>
              <a:t>Note how it still took the time to compute f(n) for both A and G. </a:t>
            </a:r>
          </a:p>
          <a:p>
            <a:endParaRPr lang="en-US" dirty="0"/>
          </a:p>
          <a:p>
            <a:r>
              <a:rPr lang="en-US" dirty="0"/>
              <a:t>There *might* have been a better path to G through A. </a:t>
            </a:r>
          </a:p>
          <a:p>
            <a:endParaRPr lang="en-US" dirty="0"/>
          </a:p>
          <a:p>
            <a:r>
              <a:rPr lang="en-US" dirty="0"/>
              <a:t>There wasn’t in this case, but you never know!</a:t>
            </a:r>
          </a:p>
        </p:txBody>
      </p:sp>
    </p:spTree>
    <p:extLst>
      <p:ext uri="{BB962C8B-B14F-4D97-AF65-F5344CB8AC3E}">
        <p14:creationId xmlns:p14="http://schemas.microsoft.com/office/powerpoint/2010/main" val="3134878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and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lnSpcReduction="20000"/>
          </a:bodyPr>
          <a:lstStyle/>
          <a:p>
            <a:pPr>
              <a:spcBef>
                <a:spcPts val="0"/>
              </a:spcBef>
            </a:pPr>
            <a:r>
              <a:rPr lang="en-US" sz="2600" dirty="0"/>
              <a:t>A heuristic that never overestimates the cost to reach the goal is said to be </a:t>
            </a:r>
            <a:r>
              <a:rPr lang="en-US" sz="2600" b="1" dirty="0"/>
              <a:t>admissible</a:t>
            </a:r>
            <a:r>
              <a:rPr lang="en-US" sz="2600" dirty="0"/>
              <a:t>.</a:t>
            </a:r>
          </a:p>
          <a:p>
            <a:pPr>
              <a:spcBef>
                <a:spcPts val="0"/>
              </a:spcBef>
            </a:pPr>
            <a:endParaRPr lang="en-US" sz="2600" dirty="0"/>
          </a:p>
          <a:p>
            <a:pPr>
              <a:spcBef>
                <a:spcPts val="0"/>
              </a:spcBef>
            </a:pPr>
            <a:r>
              <a:rPr lang="en-US" sz="2600" dirty="0"/>
              <a:t>Was our heuristic (Manhattan distance) admissible?</a:t>
            </a:r>
          </a:p>
          <a:p>
            <a:pPr>
              <a:spcBef>
                <a:spcPts val="0"/>
              </a:spcBef>
            </a:pPr>
            <a:endParaRPr lang="en-US" sz="2600" dirty="0"/>
          </a:p>
          <a:p>
            <a:pPr>
              <a:spcBef>
                <a:spcPts val="0"/>
              </a:spcBef>
            </a:pPr>
            <a:r>
              <a:rPr lang="en-US" sz="2600" dirty="0"/>
              <a:t>Totally! </a:t>
            </a:r>
          </a:p>
          <a:p>
            <a:pPr lvl="1">
              <a:spcBef>
                <a:spcPts val="0"/>
              </a:spcBef>
            </a:pPr>
            <a:r>
              <a:rPr lang="en-US" sz="2400" dirty="0"/>
              <a:t>Didn’t take “real life” into account (e.g., barriers)</a:t>
            </a:r>
          </a:p>
          <a:p>
            <a:pPr lvl="1">
              <a:spcBef>
                <a:spcPts val="0"/>
              </a:spcBef>
            </a:pPr>
            <a:r>
              <a:rPr lang="en-US" sz="2400" dirty="0"/>
              <a:t>Didn’t take “distance already travelled” into account.</a:t>
            </a:r>
          </a:p>
          <a:p>
            <a:pPr lvl="1">
              <a:spcBef>
                <a:spcPts val="0"/>
              </a:spcBef>
            </a:pPr>
            <a:r>
              <a:rPr lang="en-US" sz="2400" dirty="0"/>
              <a:t>So the actual distance to the goal will always be greater than (or equal to) the heuristic.</a:t>
            </a:r>
          </a:p>
          <a:p>
            <a:pPr lvl="2">
              <a:spcBef>
                <a:spcPts val="0"/>
              </a:spcBef>
            </a:pPr>
            <a:r>
              <a:rPr lang="en-US" sz="2300" dirty="0"/>
              <a:t>Which means it is admissible.</a:t>
            </a:r>
          </a:p>
        </p:txBody>
      </p:sp>
    </p:spTree>
    <p:extLst>
      <p:ext uri="{BB962C8B-B14F-4D97-AF65-F5344CB8AC3E}">
        <p14:creationId xmlns:p14="http://schemas.microsoft.com/office/powerpoint/2010/main" val="1580091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4" end="4"/>
                                            </p:txEl>
                                          </p:spTgt>
                                        </p:tgtEl>
                                        <p:attrNameLst>
                                          <p:attrName>style.visibility</p:attrName>
                                        </p:attrNameLst>
                                      </p:cBhvr>
                                      <p:to>
                                        <p:strVal val="visible"/>
                                      </p:to>
                                    </p:set>
                                    <p:animEffect transition="in" filter="dissolve">
                                      <p:cBhvr>
                                        <p:cTn id="7" dur="500"/>
                                        <p:tgtEl>
                                          <p:spTgt spid="39">
                                            <p:txEl>
                                              <p:pRg st="4" end="4"/>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9">
                                            <p:txEl>
                                              <p:pRg st="5" end="5"/>
                                            </p:txEl>
                                          </p:spTgt>
                                        </p:tgtEl>
                                        <p:attrNameLst>
                                          <p:attrName>style.visibility</p:attrName>
                                        </p:attrNameLst>
                                      </p:cBhvr>
                                      <p:to>
                                        <p:strVal val="visible"/>
                                      </p:to>
                                    </p:set>
                                    <p:animEffect transition="in" filter="dissolve">
                                      <p:cBhvr>
                                        <p:cTn id="10" dur="500"/>
                                        <p:tgtEl>
                                          <p:spTgt spid="39">
                                            <p:txEl>
                                              <p:pRg st="5" end="5"/>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9">
                                            <p:txEl>
                                              <p:pRg st="6" end="6"/>
                                            </p:txEl>
                                          </p:spTgt>
                                        </p:tgtEl>
                                        <p:attrNameLst>
                                          <p:attrName>style.visibility</p:attrName>
                                        </p:attrNameLst>
                                      </p:cBhvr>
                                      <p:to>
                                        <p:strVal val="visible"/>
                                      </p:to>
                                    </p:set>
                                    <p:animEffect transition="in" filter="dissolve">
                                      <p:cBhvr>
                                        <p:cTn id="13" dur="500"/>
                                        <p:tgtEl>
                                          <p:spTgt spid="39">
                                            <p:txEl>
                                              <p:pRg st="6" end="6"/>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9">
                                            <p:txEl>
                                              <p:pRg st="7" end="7"/>
                                            </p:txEl>
                                          </p:spTgt>
                                        </p:tgtEl>
                                        <p:attrNameLst>
                                          <p:attrName>style.visibility</p:attrName>
                                        </p:attrNameLst>
                                      </p:cBhvr>
                                      <p:to>
                                        <p:strVal val="visible"/>
                                      </p:to>
                                    </p:set>
                                    <p:animEffect transition="in" filter="dissolve">
                                      <p:cBhvr>
                                        <p:cTn id="18" dur="500"/>
                                        <p:tgtEl>
                                          <p:spTgt spid="39">
                                            <p:txEl>
                                              <p:pRg st="7" end="7"/>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39">
                                            <p:txEl>
                                              <p:pRg st="8" end="8"/>
                                            </p:txEl>
                                          </p:spTgt>
                                        </p:tgtEl>
                                        <p:attrNameLst>
                                          <p:attrName>style.visibility</p:attrName>
                                        </p:attrNameLst>
                                      </p:cBhvr>
                                      <p:to>
                                        <p:strVal val="visible"/>
                                      </p:to>
                                    </p:set>
                                    <p:animEffect transition="in" filter="dissolve">
                                      <p:cBhvr>
                                        <p:cTn id="21" dur="500"/>
                                        <p:tgtEl>
                                          <p:spTgt spid="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and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a:bodyPr>
          <a:lstStyle/>
          <a:p>
            <a:pPr>
              <a:spcBef>
                <a:spcPts val="0"/>
              </a:spcBef>
            </a:pPr>
            <a:r>
              <a:rPr lang="en-US" sz="2600" dirty="0"/>
              <a:t>When the heuristic is admissible…</a:t>
            </a:r>
          </a:p>
          <a:p>
            <a:pPr>
              <a:spcBef>
                <a:spcPts val="0"/>
              </a:spcBef>
            </a:pPr>
            <a:endParaRPr lang="en-US" sz="2600" dirty="0"/>
          </a:p>
          <a:p>
            <a:pPr>
              <a:spcBef>
                <a:spcPts val="0"/>
              </a:spcBef>
            </a:pPr>
            <a:r>
              <a:rPr lang="en-US" sz="2600" dirty="0"/>
              <a:t>A* is both </a:t>
            </a:r>
            <a:r>
              <a:rPr lang="en-US" sz="2600" b="1" dirty="0"/>
              <a:t>complete</a:t>
            </a:r>
            <a:r>
              <a:rPr lang="en-US" sz="2600" dirty="0"/>
              <a:t> and </a:t>
            </a:r>
            <a:r>
              <a:rPr lang="en-US" sz="2600" b="1" dirty="0"/>
              <a:t>optimal</a:t>
            </a:r>
            <a:r>
              <a:rPr lang="en-US" sz="2600" dirty="0"/>
              <a:t>.</a:t>
            </a:r>
          </a:p>
          <a:p>
            <a:pPr lvl="1">
              <a:spcBef>
                <a:spcPts val="0"/>
              </a:spcBef>
            </a:pPr>
            <a:r>
              <a:rPr lang="en-US" sz="2100" dirty="0"/>
              <a:t>Even in infinite spaces!</a:t>
            </a:r>
          </a:p>
        </p:txBody>
      </p:sp>
    </p:spTree>
    <p:extLst>
      <p:ext uri="{BB962C8B-B14F-4D97-AF65-F5344CB8AC3E}">
        <p14:creationId xmlns:p14="http://schemas.microsoft.com/office/powerpoint/2010/main" val="83907563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Designing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423217" y="1929865"/>
            <a:ext cx="10626813" cy="3849624"/>
          </a:xfrm>
        </p:spPr>
        <p:txBody>
          <a:bodyPr>
            <a:normAutofit lnSpcReduction="10000"/>
          </a:bodyPr>
          <a:lstStyle/>
          <a:p>
            <a:pPr>
              <a:spcBef>
                <a:spcPts val="0"/>
              </a:spcBef>
            </a:pPr>
            <a:r>
              <a:rPr lang="en-US" sz="2600" dirty="0"/>
              <a:t>When designing a heuristic, we often face a tradeoff between two important features.</a:t>
            </a:r>
          </a:p>
          <a:p>
            <a:pPr lvl="1">
              <a:spcBef>
                <a:spcPts val="0"/>
              </a:spcBef>
            </a:pPr>
            <a:r>
              <a:rPr lang="en-US" sz="1900" b="1" dirty="0"/>
              <a:t>Accuracy</a:t>
            </a:r>
            <a:r>
              <a:rPr lang="en-US" sz="1900" dirty="0"/>
              <a:t>: How well it estimates remaining work.</a:t>
            </a:r>
          </a:p>
          <a:p>
            <a:pPr lvl="2">
              <a:spcBef>
                <a:spcPts val="0"/>
              </a:spcBef>
            </a:pPr>
            <a:r>
              <a:rPr lang="en-US" sz="1800" dirty="0"/>
              <a:t>We like “Price is Right” style – “closest without going over”</a:t>
            </a:r>
          </a:p>
          <a:p>
            <a:pPr lvl="2">
              <a:spcBef>
                <a:spcPts val="0"/>
              </a:spcBef>
            </a:pPr>
            <a:r>
              <a:rPr lang="en-US" sz="1800" dirty="0"/>
              <a:t>Why?</a:t>
            </a:r>
          </a:p>
          <a:p>
            <a:pPr lvl="3">
              <a:spcBef>
                <a:spcPts val="0"/>
              </a:spcBef>
            </a:pPr>
            <a:r>
              <a:rPr lang="en-US" sz="1800" dirty="0"/>
              <a:t>If heuristic is “too low” might expand “bad nodes”</a:t>
            </a:r>
          </a:p>
          <a:p>
            <a:pPr lvl="1">
              <a:spcBef>
                <a:spcPts val="0"/>
              </a:spcBef>
            </a:pPr>
            <a:r>
              <a:rPr lang="en-US" sz="1900" b="1" dirty="0"/>
              <a:t>Speed</a:t>
            </a:r>
            <a:r>
              <a:rPr lang="en-US" sz="1900" dirty="0"/>
              <a:t>: How fast the heuristic can be computed.</a:t>
            </a:r>
          </a:p>
          <a:p>
            <a:pPr lvl="2">
              <a:spcBef>
                <a:spcPts val="0"/>
              </a:spcBef>
            </a:pPr>
            <a:r>
              <a:rPr lang="en-US" sz="1800" dirty="0"/>
              <a:t>The faster the better!</a:t>
            </a:r>
          </a:p>
          <a:p>
            <a:pPr lvl="2">
              <a:spcBef>
                <a:spcPts val="0"/>
              </a:spcBef>
            </a:pPr>
            <a:endParaRPr lang="en-US" sz="1800" dirty="0"/>
          </a:p>
          <a:p>
            <a:pPr>
              <a:spcBef>
                <a:spcPts val="0"/>
              </a:spcBef>
            </a:pPr>
            <a:r>
              <a:rPr lang="en-US" sz="2100" dirty="0"/>
              <a:t>Generally speaking: </a:t>
            </a:r>
          </a:p>
          <a:p>
            <a:pPr lvl="1">
              <a:spcBef>
                <a:spcPts val="0"/>
              </a:spcBef>
            </a:pPr>
            <a:r>
              <a:rPr lang="en-US" sz="1900" dirty="0"/>
              <a:t>More accurate heuristics take longer to compute.</a:t>
            </a:r>
          </a:p>
          <a:p>
            <a:pPr lvl="1">
              <a:spcBef>
                <a:spcPts val="0"/>
              </a:spcBef>
            </a:pPr>
            <a:r>
              <a:rPr lang="en-US" sz="1900" dirty="0"/>
              <a:t>Easily Computed Heuristics are less accurate.</a:t>
            </a:r>
          </a:p>
          <a:p>
            <a:pPr lvl="2">
              <a:spcBef>
                <a:spcPts val="0"/>
              </a:spcBef>
            </a:pPr>
            <a:endParaRPr lang="en-US" sz="1800" dirty="0"/>
          </a:p>
        </p:txBody>
      </p:sp>
      <p:pic>
        <p:nvPicPr>
          <p:cNvPr id="3" name="Picture 2">
            <a:extLst>
              <a:ext uri="{FF2B5EF4-FFF2-40B4-BE49-F238E27FC236}">
                <a16:creationId xmlns:a16="http://schemas.microsoft.com/office/drawing/2014/main" id="{8F45F283-42AF-5E48-A53B-42C640B14105}"/>
              </a:ext>
            </a:extLst>
          </p:cNvPr>
          <p:cNvPicPr>
            <a:picLocks noChangeAspect="1"/>
          </p:cNvPicPr>
          <p:nvPr/>
        </p:nvPicPr>
        <p:blipFill>
          <a:blip r:embed="rId3"/>
          <a:stretch>
            <a:fillRect/>
          </a:stretch>
        </p:blipFill>
        <p:spPr>
          <a:xfrm>
            <a:off x="7603869" y="2654575"/>
            <a:ext cx="4164914" cy="2772643"/>
          </a:xfrm>
          <a:prstGeom prst="rect">
            <a:avLst/>
          </a:prstGeom>
        </p:spPr>
      </p:pic>
    </p:spTree>
    <p:extLst>
      <p:ext uri="{BB962C8B-B14F-4D97-AF65-F5344CB8AC3E}">
        <p14:creationId xmlns:p14="http://schemas.microsoft.com/office/powerpoint/2010/main" val="732579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2" end="2"/>
                                            </p:txEl>
                                          </p:spTgt>
                                        </p:tgtEl>
                                        <p:attrNameLst>
                                          <p:attrName>style.visibility</p:attrName>
                                        </p:attrNameLst>
                                      </p:cBhvr>
                                      <p:to>
                                        <p:strVal val="visible"/>
                                      </p:to>
                                    </p:set>
                                    <p:animEffect transition="in" filter="dissolve">
                                      <p:cBhvr>
                                        <p:cTn id="12" dur="500"/>
                                        <p:tgtEl>
                                          <p:spTgt spid="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3" end="3"/>
                                            </p:txEl>
                                          </p:spTgt>
                                        </p:tgtEl>
                                        <p:attrNameLst>
                                          <p:attrName>style.visibility</p:attrName>
                                        </p:attrNameLst>
                                      </p:cBhvr>
                                      <p:to>
                                        <p:strVal val="visible"/>
                                      </p:to>
                                    </p:set>
                                    <p:animEffect transition="in" filter="dissolve">
                                      <p:cBhvr>
                                        <p:cTn id="17" dur="500"/>
                                        <p:tgtEl>
                                          <p:spTgt spid="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4" end="4"/>
                                            </p:txEl>
                                          </p:spTgt>
                                        </p:tgtEl>
                                        <p:attrNameLst>
                                          <p:attrName>style.visibility</p:attrName>
                                        </p:attrNameLst>
                                      </p:cBhvr>
                                      <p:to>
                                        <p:strVal val="visible"/>
                                      </p:to>
                                    </p:set>
                                    <p:animEffect transition="in" filter="dissolve">
                                      <p:cBhvr>
                                        <p:cTn id="22" dur="500"/>
                                        <p:tgtEl>
                                          <p:spTgt spid="3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9">
                                            <p:txEl>
                                              <p:pRg st="5" end="5"/>
                                            </p:txEl>
                                          </p:spTgt>
                                        </p:tgtEl>
                                        <p:attrNameLst>
                                          <p:attrName>style.visibility</p:attrName>
                                        </p:attrNameLst>
                                      </p:cBhvr>
                                      <p:to>
                                        <p:strVal val="visible"/>
                                      </p:to>
                                    </p:set>
                                    <p:animEffect transition="in" filter="dissolve">
                                      <p:cBhvr>
                                        <p:cTn id="27" dur="500"/>
                                        <p:tgtEl>
                                          <p:spTgt spid="39">
                                            <p:txEl>
                                              <p:pRg st="5" end="5"/>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39">
                                            <p:txEl>
                                              <p:pRg st="6" end="6"/>
                                            </p:txEl>
                                          </p:spTgt>
                                        </p:tgtEl>
                                        <p:attrNameLst>
                                          <p:attrName>style.visibility</p:attrName>
                                        </p:attrNameLst>
                                      </p:cBhvr>
                                      <p:to>
                                        <p:strVal val="visible"/>
                                      </p:to>
                                    </p:set>
                                    <p:animEffect transition="in" filter="dissolve">
                                      <p:cBhvr>
                                        <p:cTn id="30" dur="500"/>
                                        <p:tgtEl>
                                          <p:spTgt spid="39">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39">
                                            <p:txEl>
                                              <p:pRg st="8" end="8"/>
                                            </p:txEl>
                                          </p:spTgt>
                                        </p:tgtEl>
                                        <p:attrNameLst>
                                          <p:attrName>style.visibility</p:attrName>
                                        </p:attrNameLst>
                                      </p:cBhvr>
                                      <p:to>
                                        <p:strVal val="visible"/>
                                      </p:to>
                                    </p:set>
                                    <p:animEffect transition="in" filter="dissolve">
                                      <p:cBhvr>
                                        <p:cTn id="35" dur="500"/>
                                        <p:tgtEl>
                                          <p:spTgt spid="39">
                                            <p:txEl>
                                              <p:pRg st="8" end="8"/>
                                            </p:txEl>
                                          </p:spTgt>
                                        </p:tgtEl>
                                      </p:cBhvr>
                                    </p:animEffect>
                                  </p:childTnLst>
                                </p:cTn>
                              </p:par>
                              <p:par>
                                <p:cTn id="36" presetID="9" presetClass="entr" presetSubtype="0" fill="hold" nodeType="withEffect">
                                  <p:stCondLst>
                                    <p:cond delay="0"/>
                                  </p:stCondLst>
                                  <p:childTnLst>
                                    <p:set>
                                      <p:cBhvr>
                                        <p:cTn id="37" dur="1" fill="hold">
                                          <p:stCondLst>
                                            <p:cond delay="0"/>
                                          </p:stCondLst>
                                        </p:cTn>
                                        <p:tgtEl>
                                          <p:spTgt spid="39">
                                            <p:txEl>
                                              <p:pRg st="9" end="9"/>
                                            </p:txEl>
                                          </p:spTgt>
                                        </p:tgtEl>
                                        <p:attrNameLst>
                                          <p:attrName>style.visibility</p:attrName>
                                        </p:attrNameLst>
                                      </p:cBhvr>
                                      <p:to>
                                        <p:strVal val="visible"/>
                                      </p:to>
                                    </p:set>
                                    <p:animEffect transition="in" filter="dissolve">
                                      <p:cBhvr>
                                        <p:cTn id="38" dur="500"/>
                                        <p:tgtEl>
                                          <p:spTgt spid="39">
                                            <p:txEl>
                                              <p:pRg st="9" end="9"/>
                                            </p:txEl>
                                          </p:spTgt>
                                        </p:tgtEl>
                                      </p:cBhvr>
                                    </p:animEffect>
                                  </p:childTnLst>
                                </p:cTn>
                              </p:par>
                              <p:par>
                                <p:cTn id="39" presetID="9" presetClass="entr" presetSubtype="0" fill="hold" nodeType="withEffect">
                                  <p:stCondLst>
                                    <p:cond delay="0"/>
                                  </p:stCondLst>
                                  <p:childTnLst>
                                    <p:set>
                                      <p:cBhvr>
                                        <p:cTn id="40" dur="1" fill="hold">
                                          <p:stCondLst>
                                            <p:cond delay="0"/>
                                          </p:stCondLst>
                                        </p:cTn>
                                        <p:tgtEl>
                                          <p:spTgt spid="39">
                                            <p:txEl>
                                              <p:pRg st="10" end="10"/>
                                            </p:txEl>
                                          </p:spTgt>
                                        </p:tgtEl>
                                        <p:attrNameLst>
                                          <p:attrName>style.visibility</p:attrName>
                                        </p:attrNameLst>
                                      </p:cBhvr>
                                      <p:to>
                                        <p:strVal val="visible"/>
                                      </p:to>
                                    </p:set>
                                    <p:animEffect transition="in" filter="dissolve">
                                      <p:cBhvr>
                                        <p:cTn id="41"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 Different flavors of Uninformed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What were some of the different types of uninformed search?</a:t>
            </a:r>
          </a:p>
          <a:p>
            <a:r>
              <a:rPr lang="en-US" sz="2400" b="1" dirty="0"/>
              <a:t>Depth-First Search</a:t>
            </a:r>
          </a:p>
          <a:p>
            <a:pPr lvl="1"/>
            <a:r>
              <a:rPr lang="en-US" sz="2200" dirty="0"/>
              <a:t>Uses a stack (LIFO) for the frontier.</a:t>
            </a:r>
          </a:p>
          <a:p>
            <a:pPr lvl="1"/>
            <a:r>
              <a:rPr lang="en-US" sz="2200" b="1" dirty="0"/>
              <a:t>Not Complete!</a:t>
            </a:r>
            <a:r>
              <a:rPr lang="en-US" sz="2200" dirty="0"/>
              <a:t> </a:t>
            </a:r>
            <a:r>
              <a:rPr lang="en-US" sz="2200" b="1" dirty="0"/>
              <a:t>Not</a:t>
            </a:r>
            <a:r>
              <a:rPr lang="en-US" sz="2200" dirty="0"/>
              <a:t> </a:t>
            </a:r>
            <a:r>
              <a:rPr lang="en-US" sz="2200" b="1" dirty="0"/>
              <a:t>optimal</a:t>
            </a:r>
            <a:r>
              <a:rPr lang="en-US" sz="2200" dirty="0"/>
              <a:t>!</a:t>
            </a:r>
          </a:p>
          <a:p>
            <a:pPr lvl="1"/>
            <a:r>
              <a:rPr lang="en-US" sz="2200" dirty="0"/>
              <a:t>Not particularly time efficient. </a:t>
            </a:r>
            <a:r>
              <a:rPr lang="en-US" sz="2200" i="1" dirty="0"/>
              <a:t>O(</a:t>
            </a:r>
            <a:r>
              <a:rPr lang="en-US" sz="2200" i="1" dirty="0" err="1"/>
              <a:t>b</a:t>
            </a:r>
            <a:r>
              <a:rPr lang="en-US" sz="2200" i="1" baseline="30000" dirty="0" err="1"/>
              <a:t>m</a:t>
            </a:r>
            <a:r>
              <a:rPr lang="en-US" sz="2200" i="1" dirty="0"/>
              <a:t>)</a:t>
            </a:r>
            <a:r>
              <a:rPr lang="en-US" sz="2200" dirty="0"/>
              <a:t>. – </a:t>
            </a:r>
            <a:r>
              <a:rPr lang="en-US" sz="2200" i="1" dirty="0"/>
              <a:t>m</a:t>
            </a:r>
            <a:r>
              <a:rPr lang="en-US" sz="2200" dirty="0"/>
              <a:t> is maximum depth of a node.</a:t>
            </a:r>
          </a:p>
          <a:p>
            <a:pPr lvl="1"/>
            <a:r>
              <a:rPr lang="en-US" sz="2200" dirty="0"/>
              <a:t>But better with memory: </a:t>
            </a:r>
            <a:r>
              <a:rPr lang="en-US" sz="2200" i="1" dirty="0"/>
              <a:t>O(</a:t>
            </a:r>
            <a:r>
              <a:rPr lang="en-US" sz="2200" i="1" dirty="0" err="1"/>
              <a:t>bm</a:t>
            </a:r>
            <a:r>
              <a:rPr lang="en-US" sz="2200" i="1" dirty="0"/>
              <a:t>)</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3717CFF7-BB08-B14B-9DED-20C0D7F12530}"/>
              </a:ext>
            </a:extLst>
          </p:cNvPr>
          <p:cNvGrpSpPr/>
          <p:nvPr/>
        </p:nvGrpSpPr>
        <p:grpSpPr>
          <a:xfrm>
            <a:off x="463713" y="5204209"/>
            <a:ext cx="1785865" cy="879060"/>
            <a:chOff x="2833296" y="4352861"/>
            <a:chExt cx="4561192" cy="1472184"/>
          </a:xfrm>
        </p:grpSpPr>
        <p:sp>
          <p:nvSpPr>
            <p:cNvPr id="47" name="Oval 46">
              <a:extLst>
                <a:ext uri="{FF2B5EF4-FFF2-40B4-BE49-F238E27FC236}">
                  <a16:creationId xmlns:a16="http://schemas.microsoft.com/office/drawing/2014/main" id="{1DEFA862-7489-2D4A-8E15-179AFC46F070}"/>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83CFAE93-947F-6647-B920-EE6E9C914622}"/>
                </a:ext>
              </a:extLst>
            </p:cNvPr>
            <p:cNvSpPr/>
            <p:nvPr/>
          </p:nvSpPr>
          <p:spPr>
            <a:xfrm>
              <a:off x="2833296"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7B0E61A5-F2E8-BA43-80EB-F2BBDE276A0F}"/>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88BF5ED0-E654-2445-BC40-97E62519C447}"/>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3E1EA81D-A18C-6A4A-83C8-7087BDC6A31A}"/>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373EF41-69F2-0341-85C2-3E35941196D0}"/>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9F919BD-7586-7546-8324-08C14AB7E5EF}"/>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7D7EEEAA-0B44-6942-B214-2B7BA7841F35}"/>
              </a:ext>
            </a:extLst>
          </p:cNvPr>
          <p:cNvGrpSpPr/>
          <p:nvPr/>
        </p:nvGrpSpPr>
        <p:grpSpPr>
          <a:xfrm>
            <a:off x="2494003" y="5093975"/>
            <a:ext cx="1807440" cy="1254358"/>
            <a:chOff x="5491912" y="902044"/>
            <a:chExt cx="5475945" cy="2352428"/>
          </a:xfrm>
        </p:grpSpPr>
        <p:cxnSp>
          <p:nvCxnSpPr>
            <p:cNvPr id="54" name="Straight Arrow Connector 53">
              <a:extLst>
                <a:ext uri="{FF2B5EF4-FFF2-40B4-BE49-F238E27FC236}">
                  <a16:creationId xmlns:a16="http://schemas.microsoft.com/office/drawing/2014/main" id="{409E907F-0982-304A-9C17-E4F7D42DE19A}"/>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EB715845-62BB-924E-A3AD-8056A8A6FCA7}"/>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56" name="Group 55">
              <a:extLst>
                <a:ext uri="{FF2B5EF4-FFF2-40B4-BE49-F238E27FC236}">
                  <a16:creationId xmlns:a16="http://schemas.microsoft.com/office/drawing/2014/main" id="{5A902EF8-7D29-F94C-979B-AEFDA8620BDB}"/>
                </a:ext>
              </a:extLst>
            </p:cNvPr>
            <p:cNvGrpSpPr/>
            <p:nvPr/>
          </p:nvGrpSpPr>
          <p:grpSpPr>
            <a:xfrm>
              <a:off x="6406665" y="902044"/>
              <a:ext cx="4561192" cy="1472184"/>
              <a:chOff x="2833296" y="4352861"/>
              <a:chExt cx="4561192" cy="1472184"/>
            </a:xfrm>
          </p:grpSpPr>
          <p:sp>
            <p:nvSpPr>
              <p:cNvPr id="57" name="Oval 56">
                <a:extLst>
                  <a:ext uri="{FF2B5EF4-FFF2-40B4-BE49-F238E27FC236}">
                    <a16:creationId xmlns:a16="http://schemas.microsoft.com/office/drawing/2014/main" id="{ABF4A0F5-BF59-9143-9201-54A9EC09B399}"/>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58" name="Oval 57">
                <a:extLst>
                  <a:ext uri="{FF2B5EF4-FFF2-40B4-BE49-F238E27FC236}">
                    <a16:creationId xmlns:a16="http://schemas.microsoft.com/office/drawing/2014/main" id="{28D96CC1-B419-EB44-8C87-95FE6CDC9F8E}"/>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59" name="Oval 58">
                <a:extLst>
                  <a:ext uri="{FF2B5EF4-FFF2-40B4-BE49-F238E27FC236}">
                    <a16:creationId xmlns:a16="http://schemas.microsoft.com/office/drawing/2014/main" id="{C69D087E-2A78-7749-B517-DCFB0D959A8A}"/>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60" name="Oval 59">
                <a:extLst>
                  <a:ext uri="{FF2B5EF4-FFF2-40B4-BE49-F238E27FC236}">
                    <a16:creationId xmlns:a16="http://schemas.microsoft.com/office/drawing/2014/main" id="{C1630888-7661-0E41-9297-E2F9E3B65C44}"/>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61" name="Straight Arrow Connector 60">
                <a:extLst>
                  <a:ext uri="{FF2B5EF4-FFF2-40B4-BE49-F238E27FC236}">
                    <a16:creationId xmlns:a16="http://schemas.microsoft.com/office/drawing/2014/main" id="{62F1373F-DA2D-A940-A735-7524AF59BEEF}"/>
                  </a:ext>
                </a:extLst>
              </p:cNvPr>
              <p:cNvCxnSpPr>
                <a:stCxn id="57" idx="4"/>
                <a:endCxn id="5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9895305D-EF75-BF4A-8184-F1D6FAF416FB}"/>
                  </a:ext>
                </a:extLst>
              </p:cNvPr>
              <p:cNvCxnSpPr>
                <a:cxnSpLocks/>
                <a:stCxn id="57" idx="4"/>
                <a:endCxn id="5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61E752EE-F8C9-4B4C-B381-F7EBDF3BA618}"/>
                  </a:ext>
                </a:extLst>
              </p:cNvPr>
              <p:cNvCxnSpPr>
                <a:cxnSpLocks/>
                <a:stCxn id="57" idx="4"/>
                <a:endCxn id="6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64" name="Oval 63">
              <a:extLst>
                <a:ext uri="{FF2B5EF4-FFF2-40B4-BE49-F238E27FC236}">
                  <a16:creationId xmlns:a16="http://schemas.microsoft.com/office/drawing/2014/main" id="{7DDA0637-7359-AD41-951E-F7267551AFC1}"/>
                </a:ext>
              </a:extLst>
            </p:cNvPr>
            <p:cNvSpPr/>
            <p:nvPr/>
          </p:nvSpPr>
          <p:spPr>
            <a:xfrm>
              <a:off x="5491912"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65" name="Oval 64">
              <a:extLst>
                <a:ext uri="{FF2B5EF4-FFF2-40B4-BE49-F238E27FC236}">
                  <a16:creationId xmlns:a16="http://schemas.microsoft.com/office/drawing/2014/main" id="{98545EB9-9005-1F4B-B1C2-60A1BF293F46}"/>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grpSp>
      <p:grpSp>
        <p:nvGrpSpPr>
          <p:cNvPr id="83" name="Group 82">
            <a:extLst>
              <a:ext uri="{FF2B5EF4-FFF2-40B4-BE49-F238E27FC236}">
                <a16:creationId xmlns:a16="http://schemas.microsoft.com/office/drawing/2014/main" id="{E64FA9A8-6724-4E43-88BC-E31D2D628F49}"/>
              </a:ext>
            </a:extLst>
          </p:cNvPr>
          <p:cNvGrpSpPr/>
          <p:nvPr/>
        </p:nvGrpSpPr>
        <p:grpSpPr>
          <a:xfrm>
            <a:off x="4646973" y="4967536"/>
            <a:ext cx="1960780" cy="1449288"/>
            <a:chOff x="4860087" y="902044"/>
            <a:chExt cx="6107770" cy="3259307"/>
          </a:xfrm>
        </p:grpSpPr>
        <p:cxnSp>
          <p:nvCxnSpPr>
            <p:cNvPr id="67" name="Straight Arrow Connector 66">
              <a:extLst>
                <a:ext uri="{FF2B5EF4-FFF2-40B4-BE49-F238E27FC236}">
                  <a16:creationId xmlns:a16="http://schemas.microsoft.com/office/drawing/2014/main" id="{2432CB52-D4E6-4F47-8CCD-B5AD0A740C7E}"/>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9CCE328A-46E4-3142-9EB2-DDD6542452A6}"/>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F821657C-2FAE-F048-936D-A36D74C58908}"/>
                </a:ext>
              </a:extLst>
            </p:cNvPr>
            <p:cNvGrpSpPr/>
            <p:nvPr/>
          </p:nvGrpSpPr>
          <p:grpSpPr>
            <a:xfrm>
              <a:off x="6406665" y="902044"/>
              <a:ext cx="4561192" cy="1472184"/>
              <a:chOff x="2833296" y="4352861"/>
              <a:chExt cx="4561192" cy="1472184"/>
            </a:xfrm>
          </p:grpSpPr>
          <p:sp>
            <p:nvSpPr>
              <p:cNvPr id="70" name="Oval 69">
                <a:extLst>
                  <a:ext uri="{FF2B5EF4-FFF2-40B4-BE49-F238E27FC236}">
                    <a16:creationId xmlns:a16="http://schemas.microsoft.com/office/drawing/2014/main" id="{BBE0A5D1-1E95-3241-9D1C-0597F0CEBC61}"/>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71" name="Oval 70">
                <a:extLst>
                  <a:ext uri="{FF2B5EF4-FFF2-40B4-BE49-F238E27FC236}">
                    <a16:creationId xmlns:a16="http://schemas.microsoft.com/office/drawing/2014/main" id="{2171B821-8987-A148-BFDC-80F6275DA776}"/>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72" name="Oval 71">
                <a:extLst>
                  <a:ext uri="{FF2B5EF4-FFF2-40B4-BE49-F238E27FC236}">
                    <a16:creationId xmlns:a16="http://schemas.microsoft.com/office/drawing/2014/main" id="{63D90986-44E3-5745-B277-5E2727C71308}"/>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73" name="Oval 72">
                <a:extLst>
                  <a:ext uri="{FF2B5EF4-FFF2-40B4-BE49-F238E27FC236}">
                    <a16:creationId xmlns:a16="http://schemas.microsoft.com/office/drawing/2014/main" id="{3B679CB1-5194-A44F-B3FF-9969D65D94B1}"/>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74" name="Straight Arrow Connector 73">
                <a:extLst>
                  <a:ext uri="{FF2B5EF4-FFF2-40B4-BE49-F238E27FC236}">
                    <a16:creationId xmlns:a16="http://schemas.microsoft.com/office/drawing/2014/main" id="{B18FCD8B-DAD6-B340-8EBA-6784DEDEB54D}"/>
                  </a:ext>
                </a:extLst>
              </p:cNvPr>
              <p:cNvCxnSpPr>
                <a:stCxn id="70" idx="4"/>
                <a:endCxn id="71"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084114AB-9AB0-B345-ADF2-2100D310602C}"/>
                  </a:ext>
                </a:extLst>
              </p:cNvPr>
              <p:cNvCxnSpPr>
                <a:cxnSpLocks/>
                <a:stCxn id="70" idx="4"/>
                <a:endCxn id="72"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A681A13D-773A-844E-881C-156BDA1DEB7C}"/>
                  </a:ext>
                </a:extLst>
              </p:cNvPr>
              <p:cNvCxnSpPr>
                <a:cxnSpLocks/>
                <a:stCxn id="70" idx="4"/>
                <a:endCxn id="73"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77" name="Oval 76">
              <a:extLst>
                <a:ext uri="{FF2B5EF4-FFF2-40B4-BE49-F238E27FC236}">
                  <a16:creationId xmlns:a16="http://schemas.microsoft.com/office/drawing/2014/main" id="{75D79BA7-457B-054C-AB43-037F58974E3C}"/>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78" name="Oval 77">
              <a:extLst>
                <a:ext uri="{FF2B5EF4-FFF2-40B4-BE49-F238E27FC236}">
                  <a16:creationId xmlns:a16="http://schemas.microsoft.com/office/drawing/2014/main" id="{438E2A0F-AA2C-C349-AE86-2ABB4A8E50DD}"/>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79" name="Straight Arrow Connector 78">
              <a:extLst>
                <a:ext uri="{FF2B5EF4-FFF2-40B4-BE49-F238E27FC236}">
                  <a16:creationId xmlns:a16="http://schemas.microsoft.com/office/drawing/2014/main" id="{96C34293-7F6E-C546-A328-0B981E1F9E1A}"/>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23282280-E513-0347-A84B-4C72F93AFE3B}"/>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81" name="Oval 80">
              <a:extLst>
                <a:ext uri="{FF2B5EF4-FFF2-40B4-BE49-F238E27FC236}">
                  <a16:creationId xmlns:a16="http://schemas.microsoft.com/office/drawing/2014/main" id="{7A3F00A2-7CE5-F647-9249-BBC5CC83AE00}"/>
                </a:ext>
              </a:extLst>
            </p:cNvPr>
            <p:cNvSpPr/>
            <p:nvPr/>
          </p:nvSpPr>
          <p:spPr>
            <a:xfrm>
              <a:off x="4860087" y="362160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2" name="Oval 81">
              <a:extLst>
                <a:ext uri="{FF2B5EF4-FFF2-40B4-BE49-F238E27FC236}">
                  <a16:creationId xmlns:a16="http://schemas.microsoft.com/office/drawing/2014/main" id="{C8ACDA85-4A22-A947-A281-A3ED6BD2E1FB}"/>
                </a:ext>
              </a:extLst>
            </p:cNvPr>
            <p:cNvSpPr/>
            <p:nvPr/>
          </p:nvSpPr>
          <p:spPr>
            <a:xfrm>
              <a:off x="6271888" y="3624221"/>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grpSp>
      <p:grpSp>
        <p:nvGrpSpPr>
          <p:cNvPr id="100" name="Group 99">
            <a:extLst>
              <a:ext uri="{FF2B5EF4-FFF2-40B4-BE49-F238E27FC236}">
                <a16:creationId xmlns:a16="http://schemas.microsoft.com/office/drawing/2014/main" id="{38D508B9-A165-9443-ABF4-622A448C39A7}"/>
              </a:ext>
            </a:extLst>
          </p:cNvPr>
          <p:cNvGrpSpPr/>
          <p:nvPr/>
        </p:nvGrpSpPr>
        <p:grpSpPr>
          <a:xfrm>
            <a:off x="7028983" y="4812645"/>
            <a:ext cx="2041181" cy="1611343"/>
            <a:chOff x="4860087" y="902044"/>
            <a:chExt cx="6107770" cy="3259307"/>
          </a:xfrm>
        </p:grpSpPr>
        <p:cxnSp>
          <p:nvCxnSpPr>
            <p:cNvPr id="84" name="Straight Arrow Connector 83">
              <a:extLst>
                <a:ext uri="{FF2B5EF4-FFF2-40B4-BE49-F238E27FC236}">
                  <a16:creationId xmlns:a16="http://schemas.microsoft.com/office/drawing/2014/main" id="{D6AF50A7-90F0-D945-9A5F-48E7E4184F98}"/>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A021A2E1-AA28-7041-A16B-8E1AC114E1A2}"/>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86" name="Group 85">
              <a:extLst>
                <a:ext uri="{FF2B5EF4-FFF2-40B4-BE49-F238E27FC236}">
                  <a16:creationId xmlns:a16="http://schemas.microsoft.com/office/drawing/2014/main" id="{7735228E-DBBA-9F4C-8237-7910BCA02278}"/>
                </a:ext>
              </a:extLst>
            </p:cNvPr>
            <p:cNvGrpSpPr/>
            <p:nvPr/>
          </p:nvGrpSpPr>
          <p:grpSpPr>
            <a:xfrm>
              <a:off x="6406665" y="902044"/>
              <a:ext cx="4561192" cy="1472184"/>
              <a:chOff x="2833296" y="4352861"/>
              <a:chExt cx="4561192" cy="1472184"/>
            </a:xfrm>
          </p:grpSpPr>
          <p:sp>
            <p:nvSpPr>
              <p:cNvPr id="87" name="Oval 86">
                <a:extLst>
                  <a:ext uri="{FF2B5EF4-FFF2-40B4-BE49-F238E27FC236}">
                    <a16:creationId xmlns:a16="http://schemas.microsoft.com/office/drawing/2014/main" id="{A60BA6D1-F154-B54D-879A-3F2316441713}"/>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88" name="Oval 87">
                <a:extLst>
                  <a:ext uri="{FF2B5EF4-FFF2-40B4-BE49-F238E27FC236}">
                    <a16:creationId xmlns:a16="http://schemas.microsoft.com/office/drawing/2014/main" id="{03F78B9D-1DFA-4645-A2AC-1A0AB8317D8B}"/>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89" name="Oval 88">
                <a:extLst>
                  <a:ext uri="{FF2B5EF4-FFF2-40B4-BE49-F238E27FC236}">
                    <a16:creationId xmlns:a16="http://schemas.microsoft.com/office/drawing/2014/main" id="{38877ABB-4516-314C-99A5-63A97B46626E}"/>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90" name="Oval 89">
                <a:extLst>
                  <a:ext uri="{FF2B5EF4-FFF2-40B4-BE49-F238E27FC236}">
                    <a16:creationId xmlns:a16="http://schemas.microsoft.com/office/drawing/2014/main" id="{EFDAEBDE-BE6C-1345-81AA-4CD4CAF1B278}"/>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91" name="Straight Arrow Connector 90">
                <a:extLst>
                  <a:ext uri="{FF2B5EF4-FFF2-40B4-BE49-F238E27FC236}">
                    <a16:creationId xmlns:a16="http://schemas.microsoft.com/office/drawing/2014/main" id="{5BD1D9E7-4517-3047-88B6-9DB67C2D693A}"/>
                  </a:ext>
                </a:extLst>
              </p:cNvPr>
              <p:cNvCxnSpPr>
                <a:stCxn id="87" idx="4"/>
                <a:endCxn id="8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9000A73C-4A3F-D84F-980E-48FF63976D84}"/>
                  </a:ext>
                </a:extLst>
              </p:cNvPr>
              <p:cNvCxnSpPr>
                <a:cxnSpLocks/>
                <a:stCxn id="87" idx="4"/>
                <a:endCxn id="8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159C6A88-2545-224D-8002-F043E7E690BA}"/>
                  </a:ext>
                </a:extLst>
              </p:cNvPr>
              <p:cNvCxnSpPr>
                <a:cxnSpLocks/>
                <a:stCxn id="87" idx="4"/>
                <a:endCxn id="9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94" name="Oval 93">
              <a:extLst>
                <a:ext uri="{FF2B5EF4-FFF2-40B4-BE49-F238E27FC236}">
                  <a16:creationId xmlns:a16="http://schemas.microsoft.com/office/drawing/2014/main" id="{2CA15FE5-EE03-484D-8674-69D443872E01}"/>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95" name="Oval 94">
              <a:extLst>
                <a:ext uri="{FF2B5EF4-FFF2-40B4-BE49-F238E27FC236}">
                  <a16:creationId xmlns:a16="http://schemas.microsoft.com/office/drawing/2014/main" id="{05E1D8AC-7889-C34D-847E-D1ED576E8D41}"/>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96" name="Straight Arrow Connector 95">
              <a:extLst>
                <a:ext uri="{FF2B5EF4-FFF2-40B4-BE49-F238E27FC236}">
                  <a16:creationId xmlns:a16="http://schemas.microsoft.com/office/drawing/2014/main" id="{82E7B666-54F3-0B48-890A-BBBAF3C131C6}"/>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7960EC4-0E1A-6148-AFA2-7F65746D2160}"/>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98" name="Oval 97">
              <a:extLst>
                <a:ext uri="{FF2B5EF4-FFF2-40B4-BE49-F238E27FC236}">
                  <a16:creationId xmlns:a16="http://schemas.microsoft.com/office/drawing/2014/main" id="{8E4E81D6-3A26-1743-B41E-2D5CC699EC2B}"/>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99" name="Oval 98">
              <a:extLst>
                <a:ext uri="{FF2B5EF4-FFF2-40B4-BE49-F238E27FC236}">
                  <a16:creationId xmlns:a16="http://schemas.microsoft.com/office/drawing/2014/main" id="{BAA6DA08-CB54-F247-A0C5-89ACEF4028AE}"/>
                </a:ext>
              </a:extLst>
            </p:cNvPr>
            <p:cNvSpPr/>
            <p:nvPr/>
          </p:nvSpPr>
          <p:spPr>
            <a:xfrm>
              <a:off x="6271888" y="3624221"/>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grpSp>
      <p:grpSp>
        <p:nvGrpSpPr>
          <p:cNvPr id="119" name="Group 118">
            <a:extLst>
              <a:ext uri="{FF2B5EF4-FFF2-40B4-BE49-F238E27FC236}">
                <a16:creationId xmlns:a16="http://schemas.microsoft.com/office/drawing/2014/main" id="{E0F18FF8-E471-9D45-891F-1F0A33C4013F}"/>
              </a:ext>
            </a:extLst>
          </p:cNvPr>
          <p:cNvGrpSpPr/>
          <p:nvPr/>
        </p:nvGrpSpPr>
        <p:grpSpPr>
          <a:xfrm>
            <a:off x="9394365" y="4407398"/>
            <a:ext cx="2376848" cy="2042248"/>
            <a:chOff x="4860087" y="902044"/>
            <a:chExt cx="6107770" cy="4068110"/>
          </a:xfrm>
        </p:grpSpPr>
        <p:cxnSp>
          <p:nvCxnSpPr>
            <p:cNvPr id="101" name="Straight Arrow Connector 100">
              <a:extLst>
                <a:ext uri="{FF2B5EF4-FFF2-40B4-BE49-F238E27FC236}">
                  <a16:creationId xmlns:a16="http://schemas.microsoft.com/office/drawing/2014/main" id="{1BBA405D-6605-1441-9F50-8F1D3F4D136D}"/>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986F9C96-BD3F-1248-B179-1ACB5EFA95AB}"/>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103" name="Group 102">
              <a:extLst>
                <a:ext uri="{FF2B5EF4-FFF2-40B4-BE49-F238E27FC236}">
                  <a16:creationId xmlns:a16="http://schemas.microsoft.com/office/drawing/2014/main" id="{53CC949F-AE9A-8A4D-B172-16A0497E76A1}"/>
                </a:ext>
              </a:extLst>
            </p:cNvPr>
            <p:cNvGrpSpPr/>
            <p:nvPr/>
          </p:nvGrpSpPr>
          <p:grpSpPr>
            <a:xfrm>
              <a:off x="6406665" y="902044"/>
              <a:ext cx="4561192" cy="1472184"/>
              <a:chOff x="2833296" y="4352861"/>
              <a:chExt cx="4561192" cy="1472184"/>
            </a:xfrm>
          </p:grpSpPr>
          <p:sp>
            <p:nvSpPr>
              <p:cNvPr id="104" name="Oval 103">
                <a:extLst>
                  <a:ext uri="{FF2B5EF4-FFF2-40B4-BE49-F238E27FC236}">
                    <a16:creationId xmlns:a16="http://schemas.microsoft.com/office/drawing/2014/main" id="{0D24F4A2-63DB-D74B-8E27-91198162F5DC}"/>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105" name="Oval 104">
                <a:extLst>
                  <a:ext uri="{FF2B5EF4-FFF2-40B4-BE49-F238E27FC236}">
                    <a16:creationId xmlns:a16="http://schemas.microsoft.com/office/drawing/2014/main" id="{06689B03-7757-4E4A-84A7-0A569A97D0F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106" name="Oval 105">
                <a:extLst>
                  <a:ext uri="{FF2B5EF4-FFF2-40B4-BE49-F238E27FC236}">
                    <a16:creationId xmlns:a16="http://schemas.microsoft.com/office/drawing/2014/main" id="{826E8A07-3CCF-384B-8745-04FAA5815121}"/>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107" name="Oval 106">
                <a:extLst>
                  <a:ext uri="{FF2B5EF4-FFF2-40B4-BE49-F238E27FC236}">
                    <a16:creationId xmlns:a16="http://schemas.microsoft.com/office/drawing/2014/main" id="{F158E8B5-E057-AC48-8972-DDB291A6C544}"/>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108" name="Straight Arrow Connector 107">
                <a:extLst>
                  <a:ext uri="{FF2B5EF4-FFF2-40B4-BE49-F238E27FC236}">
                    <a16:creationId xmlns:a16="http://schemas.microsoft.com/office/drawing/2014/main" id="{32DB5F58-9071-D843-B9F9-B85F9590C456}"/>
                  </a:ext>
                </a:extLst>
              </p:cNvPr>
              <p:cNvCxnSpPr>
                <a:stCxn id="104" idx="4"/>
                <a:endCxn id="105"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972FBC2C-D835-844E-BCF8-92F3C18EDDDF}"/>
                  </a:ext>
                </a:extLst>
              </p:cNvPr>
              <p:cNvCxnSpPr>
                <a:cxnSpLocks/>
                <a:stCxn id="104" idx="4"/>
                <a:endCxn id="106"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DACCA375-BFEC-9944-8485-0469F8E207C5}"/>
                  </a:ext>
                </a:extLst>
              </p:cNvPr>
              <p:cNvCxnSpPr>
                <a:cxnSpLocks/>
                <a:stCxn id="104" idx="4"/>
                <a:endCxn id="107"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11" name="Oval 110">
              <a:extLst>
                <a:ext uri="{FF2B5EF4-FFF2-40B4-BE49-F238E27FC236}">
                  <a16:creationId xmlns:a16="http://schemas.microsoft.com/office/drawing/2014/main" id="{4C993030-1612-DC4B-A059-078707F95E63}"/>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12" name="Oval 111">
              <a:extLst>
                <a:ext uri="{FF2B5EF4-FFF2-40B4-BE49-F238E27FC236}">
                  <a16:creationId xmlns:a16="http://schemas.microsoft.com/office/drawing/2014/main" id="{36FAB03F-6352-2343-88E3-A600B486714B}"/>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13" name="Straight Arrow Connector 112">
              <a:extLst>
                <a:ext uri="{FF2B5EF4-FFF2-40B4-BE49-F238E27FC236}">
                  <a16:creationId xmlns:a16="http://schemas.microsoft.com/office/drawing/2014/main" id="{C10DEC62-A417-AC47-9456-37E3DA054329}"/>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2D19D9FA-08D4-1042-97DF-A8A9542A84F3}"/>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15" name="Oval 114">
              <a:extLst>
                <a:ext uri="{FF2B5EF4-FFF2-40B4-BE49-F238E27FC236}">
                  <a16:creationId xmlns:a16="http://schemas.microsoft.com/office/drawing/2014/main" id="{DFA37F93-6988-0243-9337-BEB8E023D400}"/>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116" name="Oval 115">
              <a:extLst>
                <a:ext uri="{FF2B5EF4-FFF2-40B4-BE49-F238E27FC236}">
                  <a16:creationId xmlns:a16="http://schemas.microsoft.com/office/drawing/2014/main" id="{D1EF3A7A-FC18-0446-BF49-AC2349ECF3DD}"/>
                </a:ext>
              </a:extLst>
            </p:cNvPr>
            <p:cNvSpPr/>
            <p:nvPr/>
          </p:nvSpPr>
          <p:spPr>
            <a:xfrm>
              <a:off x="6271888" y="362422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17" name="Oval 116">
              <a:extLst>
                <a:ext uri="{FF2B5EF4-FFF2-40B4-BE49-F238E27FC236}">
                  <a16:creationId xmlns:a16="http://schemas.microsoft.com/office/drawing/2014/main" id="{90FDEAF6-3575-884F-8393-58C3D942C321}"/>
                </a:ext>
              </a:extLst>
            </p:cNvPr>
            <p:cNvSpPr/>
            <p:nvPr/>
          </p:nvSpPr>
          <p:spPr>
            <a:xfrm>
              <a:off x="6271888" y="4433024"/>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118" name="Straight Arrow Connector 117">
              <a:extLst>
                <a:ext uri="{FF2B5EF4-FFF2-40B4-BE49-F238E27FC236}">
                  <a16:creationId xmlns:a16="http://schemas.microsoft.com/office/drawing/2014/main" id="{C5B735DC-9F1B-F94F-919C-802E2F79C53C}"/>
                </a:ext>
              </a:extLst>
            </p:cNvPr>
            <p:cNvCxnSpPr>
              <a:cxnSpLocks/>
              <a:stCxn id="116" idx="4"/>
              <a:endCxn id="117" idx="0"/>
            </p:cNvCxnSpPr>
            <p:nvPr/>
          </p:nvCxnSpPr>
          <p:spPr>
            <a:xfrm>
              <a:off x="6556093" y="4161351"/>
              <a:ext cx="0" cy="27167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20" name="Down Arrow 119">
            <a:extLst>
              <a:ext uri="{FF2B5EF4-FFF2-40B4-BE49-F238E27FC236}">
                <a16:creationId xmlns:a16="http://schemas.microsoft.com/office/drawing/2014/main" id="{0F8656F7-F286-1E41-91FF-B8773A848799}"/>
              </a:ext>
            </a:extLst>
          </p:cNvPr>
          <p:cNvSpPr/>
          <p:nvPr/>
        </p:nvSpPr>
        <p:spPr>
          <a:xfrm rot="16200000">
            <a:off x="2089669" y="5019610"/>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Down Arrow 120">
            <a:extLst>
              <a:ext uri="{FF2B5EF4-FFF2-40B4-BE49-F238E27FC236}">
                <a16:creationId xmlns:a16="http://schemas.microsoft.com/office/drawing/2014/main" id="{88A93F32-1A79-F444-BF5E-A7A49537B8E2}"/>
              </a:ext>
            </a:extLst>
          </p:cNvPr>
          <p:cNvSpPr/>
          <p:nvPr/>
        </p:nvSpPr>
        <p:spPr>
          <a:xfrm rot="16200000">
            <a:off x="4261590" y="5028701"/>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Down Arrow 121">
            <a:extLst>
              <a:ext uri="{FF2B5EF4-FFF2-40B4-BE49-F238E27FC236}">
                <a16:creationId xmlns:a16="http://schemas.microsoft.com/office/drawing/2014/main" id="{31BF1AC6-18E4-DA43-86B6-8E1F95F0162D}"/>
              </a:ext>
            </a:extLst>
          </p:cNvPr>
          <p:cNvSpPr/>
          <p:nvPr/>
        </p:nvSpPr>
        <p:spPr>
          <a:xfrm rot="16200000">
            <a:off x="6610469" y="5068276"/>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Down Arrow 122">
            <a:extLst>
              <a:ext uri="{FF2B5EF4-FFF2-40B4-BE49-F238E27FC236}">
                <a16:creationId xmlns:a16="http://schemas.microsoft.com/office/drawing/2014/main" id="{8D27EFC7-0EE3-6A45-9A9F-D9A07CD9D25E}"/>
              </a:ext>
            </a:extLst>
          </p:cNvPr>
          <p:cNvSpPr/>
          <p:nvPr/>
        </p:nvSpPr>
        <p:spPr>
          <a:xfrm rot="16200000">
            <a:off x="8983446" y="5033920"/>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1021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dissolve">
                                      <p:cBhvr>
                                        <p:cTn id="7" dur="500"/>
                                        <p:tgtEl>
                                          <p:spTgt spid="4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20"/>
                                        </p:tgtEl>
                                        <p:attrNameLst>
                                          <p:attrName>style.visibility</p:attrName>
                                        </p:attrNameLst>
                                      </p:cBhvr>
                                      <p:to>
                                        <p:strVal val="visible"/>
                                      </p:to>
                                    </p:set>
                                    <p:animEffect transition="in" filter="dissolve">
                                      <p:cBhvr>
                                        <p:cTn id="10" dur="500"/>
                                        <p:tgtEl>
                                          <p:spTgt spid="12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animEffect transition="in" filter="dissolve">
                                      <p:cBhvr>
                                        <p:cTn id="15" dur="500"/>
                                        <p:tgtEl>
                                          <p:spTgt spid="66"/>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21"/>
                                        </p:tgtEl>
                                        <p:attrNameLst>
                                          <p:attrName>style.visibility</p:attrName>
                                        </p:attrNameLst>
                                      </p:cBhvr>
                                      <p:to>
                                        <p:strVal val="visible"/>
                                      </p:to>
                                    </p:set>
                                    <p:animEffect transition="in" filter="dissolve">
                                      <p:cBhvr>
                                        <p:cTn id="18" dur="500"/>
                                        <p:tgtEl>
                                          <p:spTgt spid="121"/>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dissolve">
                                      <p:cBhvr>
                                        <p:cTn id="23" dur="500"/>
                                        <p:tgtEl>
                                          <p:spTgt spid="83"/>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22"/>
                                        </p:tgtEl>
                                        <p:attrNameLst>
                                          <p:attrName>style.visibility</p:attrName>
                                        </p:attrNameLst>
                                      </p:cBhvr>
                                      <p:to>
                                        <p:strVal val="visible"/>
                                      </p:to>
                                    </p:set>
                                    <p:animEffect transition="in" filter="dissolve">
                                      <p:cBhvr>
                                        <p:cTn id="26" dur="500"/>
                                        <p:tgtEl>
                                          <p:spTgt spid="122"/>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100"/>
                                        </p:tgtEl>
                                        <p:attrNameLst>
                                          <p:attrName>style.visibility</p:attrName>
                                        </p:attrNameLst>
                                      </p:cBhvr>
                                      <p:to>
                                        <p:strVal val="visible"/>
                                      </p:to>
                                    </p:set>
                                    <p:animEffect transition="in" filter="dissolve">
                                      <p:cBhvr>
                                        <p:cTn id="31" dur="500"/>
                                        <p:tgtEl>
                                          <p:spTgt spid="100"/>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3"/>
                                        </p:tgtEl>
                                        <p:attrNameLst>
                                          <p:attrName>style.visibility</p:attrName>
                                        </p:attrNameLst>
                                      </p:cBhvr>
                                      <p:to>
                                        <p:strVal val="visible"/>
                                      </p:to>
                                    </p:set>
                                    <p:animEffect transition="in" filter="dissolve">
                                      <p:cBhvr>
                                        <p:cTn id="34" dur="500"/>
                                        <p:tgtEl>
                                          <p:spTgt spid="123"/>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19"/>
                                        </p:tgtEl>
                                        <p:attrNameLst>
                                          <p:attrName>style.visibility</p:attrName>
                                        </p:attrNameLst>
                                      </p:cBhvr>
                                      <p:to>
                                        <p:strVal val="visible"/>
                                      </p:to>
                                    </p:set>
                                    <p:animEffect transition="in" filter="dissolve">
                                      <p:cBhvr>
                                        <p:cTn id="39"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1" grpId="0" animBg="1"/>
      <p:bldP spid="122" grpId="0" animBg="1"/>
      <p:bldP spid="123"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Designing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lnSpcReduction="10000"/>
          </a:bodyPr>
          <a:lstStyle/>
          <a:p>
            <a:pPr marL="0" indent="0">
              <a:spcBef>
                <a:spcPts val="0"/>
              </a:spcBef>
              <a:buNone/>
            </a:pPr>
            <a:r>
              <a:rPr lang="en-US" sz="2600" dirty="0"/>
              <a:t>Many heuristics are based on solving a relaxed (simpler) version of the actual problem.</a:t>
            </a:r>
          </a:p>
          <a:p>
            <a:pPr marL="0" indent="0">
              <a:spcBef>
                <a:spcPts val="0"/>
              </a:spcBef>
              <a:buNone/>
            </a:pPr>
            <a:endParaRPr lang="en-US" sz="2600" dirty="0"/>
          </a:p>
          <a:p>
            <a:pPr marL="0" indent="0">
              <a:spcBef>
                <a:spcPts val="0"/>
              </a:spcBef>
              <a:buNone/>
            </a:pPr>
            <a:r>
              <a:rPr lang="en-US" sz="2600" dirty="0"/>
              <a:t>Like versions where you have fewer constraints, or more actions available to you. </a:t>
            </a:r>
          </a:p>
          <a:p>
            <a:pPr marL="0" indent="0">
              <a:spcBef>
                <a:spcPts val="0"/>
              </a:spcBef>
              <a:buNone/>
            </a:pPr>
            <a:endParaRPr lang="en-US" sz="2600" dirty="0"/>
          </a:p>
          <a:p>
            <a:pPr marL="0" indent="0">
              <a:spcBef>
                <a:spcPts val="0"/>
              </a:spcBef>
              <a:buNone/>
            </a:pPr>
            <a:r>
              <a:rPr lang="en-US" sz="2600" dirty="0"/>
              <a:t>Like how we just saw! Our Manhattan Distance heuristic ignored obstacles in the search space!</a:t>
            </a:r>
          </a:p>
          <a:p>
            <a:pPr marL="0" indent="0">
              <a:spcBef>
                <a:spcPts val="0"/>
              </a:spcBef>
              <a:buNone/>
            </a:pPr>
            <a:r>
              <a:rPr lang="en-US" sz="2600" dirty="0"/>
              <a:t>	That is a sacrifice of accuracy, but it’s very easy to compute!</a:t>
            </a:r>
            <a:endParaRPr lang="en-US" dirty="0"/>
          </a:p>
        </p:txBody>
      </p:sp>
    </p:spTree>
    <p:extLst>
      <p:ext uri="{BB962C8B-B14F-4D97-AF65-F5344CB8AC3E}">
        <p14:creationId xmlns:p14="http://schemas.microsoft.com/office/powerpoint/2010/main" val="594444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4" end="4"/>
                                            </p:txEl>
                                          </p:spTgt>
                                        </p:tgtEl>
                                        <p:attrNameLst>
                                          <p:attrName>style.visibility</p:attrName>
                                        </p:attrNameLst>
                                      </p:cBhvr>
                                      <p:to>
                                        <p:strVal val="visible"/>
                                      </p:to>
                                    </p:set>
                                    <p:animEffect transition="in" filter="dissolve">
                                      <p:cBhvr>
                                        <p:cTn id="7" dur="500"/>
                                        <p:tgtEl>
                                          <p:spTgt spid="39">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5" end="5"/>
                                            </p:txEl>
                                          </p:spTgt>
                                        </p:tgtEl>
                                        <p:attrNameLst>
                                          <p:attrName>style.visibility</p:attrName>
                                        </p:attrNameLst>
                                      </p:cBhvr>
                                      <p:to>
                                        <p:strVal val="visible"/>
                                      </p:to>
                                    </p:set>
                                    <p:animEffect transition="in" filter="dissolve">
                                      <p:cBhvr>
                                        <p:cTn id="12" dur="500"/>
                                        <p:tgtEl>
                                          <p:spTgt spid="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Designing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a:bodyPr>
          <a:lstStyle/>
          <a:p>
            <a:pPr marL="0" indent="0">
              <a:spcBef>
                <a:spcPts val="0"/>
              </a:spcBef>
              <a:buNone/>
            </a:pPr>
            <a:r>
              <a:rPr lang="en-US" sz="2600" dirty="0"/>
              <a:t>In real-world problems, accuracy is generally more valuable than speed.</a:t>
            </a:r>
          </a:p>
          <a:p>
            <a:pPr marL="0" indent="0">
              <a:spcBef>
                <a:spcPts val="0"/>
              </a:spcBef>
              <a:buNone/>
            </a:pPr>
            <a:r>
              <a:rPr lang="en-US" sz="2600" dirty="0"/>
              <a:t>Small improvements to accuracy can save an exponential amount of work.</a:t>
            </a:r>
          </a:p>
          <a:p>
            <a:pPr marL="0" indent="0">
              <a:spcBef>
                <a:spcPts val="0"/>
              </a:spcBef>
              <a:buNone/>
            </a:pPr>
            <a:r>
              <a:rPr lang="en-US" sz="2600" dirty="0"/>
              <a:t>What are sample heuristics</a:t>
            </a:r>
          </a:p>
          <a:p>
            <a:pPr marL="0" indent="0">
              <a:spcBef>
                <a:spcPts val="0"/>
              </a:spcBef>
              <a:buNone/>
            </a:pPr>
            <a:r>
              <a:rPr lang="en-US" sz="2600" dirty="0"/>
              <a:t> for the 8 puzzle?</a:t>
            </a:r>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p:txBody>
      </p:sp>
      <p:pic>
        <p:nvPicPr>
          <p:cNvPr id="7" name="Picture 2" descr="http://centurion2.com/AIHomework/Searching/8-Puzzle.JPG">
            <a:extLst>
              <a:ext uri="{FF2B5EF4-FFF2-40B4-BE49-F238E27FC236}">
                <a16:creationId xmlns:a16="http://schemas.microsoft.com/office/drawing/2014/main" id="{7C5C0EA4-0BFF-3040-B0B8-597C2AFFE4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7373" y="3586559"/>
            <a:ext cx="5132034" cy="283462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DE375CE-8AFF-4F33-BC04-210DC4F6DF32}"/>
              </a:ext>
            </a:extLst>
          </p:cNvPr>
          <p:cNvSpPr txBox="1"/>
          <p:nvPr/>
        </p:nvSpPr>
        <p:spPr>
          <a:xfrm>
            <a:off x="640374" y="4901330"/>
            <a:ext cx="5132033" cy="1938992"/>
          </a:xfrm>
          <a:prstGeom prst="rect">
            <a:avLst/>
          </a:prstGeom>
          <a:noFill/>
        </p:spPr>
        <p:txBody>
          <a:bodyPr wrap="square" rtlCol="0">
            <a:spAutoFit/>
          </a:bodyPr>
          <a:lstStyle/>
          <a:p>
            <a:pPr marL="0" indent="0">
              <a:spcBef>
                <a:spcPts val="0"/>
              </a:spcBef>
              <a:buNone/>
            </a:pPr>
            <a:r>
              <a:rPr lang="en-US" sz="1400" i="1" dirty="0"/>
              <a:t>h1</a:t>
            </a:r>
            <a:r>
              <a:rPr lang="en-US" sz="1400" dirty="0"/>
              <a:t>: number of misplaced tiles from goal state: </a:t>
            </a:r>
          </a:p>
          <a:p>
            <a:pPr marL="0" indent="0">
              <a:spcBef>
                <a:spcPts val="0"/>
              </a:spcBef>
              <a:buNone/>
            </a:pPr>
            <a:r>
              <a:rPr lang="en-US" sz="1400" dirty="0"/>
              <a:t> (here that would be 8 – every tile is wrong)</a:t>
            </a:r>
          </a:p>
          <a:p>
            <a:pPr marL="0" indent="0">
              <a:spcBef>
                <a:spcPts val="0"/>
              </a:spcBef>
              <a:buNone/>
            </a:pPr>
            <a:endParaRPr lang="en-US" sz="1400" dirty="0"/>
          </a:p>
          <a:p>
            <a:pPr marL="0" indent="0">
              <a:spcBef>
                <a:spcPts val="0"/>
              </a:spcBef>
              <a:buNone/>
            </a:pPr>
            <a:r>
              <a:rPr lang="en-US" sz="1400" dirty="0"/>
              <a:t> </a:t>
            </a:r>
            <a:r>
              <a:rPr lang="en-US" sz="1400" i="1" dirty="0"/>
              <a:t>h2</a:t>
            </a:r>
            <a:r>
              <a:rPr lang="en-US" sz="1400" dirty="0"/>
              <a:t>: sum of Manhattan distances from goal positions. </a:t>
            </a:r>
          </a:p>
          <a:p>
            <a:pPr marL="0" indent="0">
              <a:spcBef>
                <a:spcPts val="0"/>
              </a:spcBef>
              <a:buNone/>
            </a:pPr>
            <a:r>
              <a:rPr lang="en-US" sz="1400" dirty="0"/>
              <a:t>So 7 is ‘3’ away, 2 is ‘1’ away, 4 is ‘2’ away, etc.</a:t>
            </a:r>
          </a:p>
          <a:p>
            <a:pPr marL="0" indent="0">
              <a:spcBef>
                <a:spcPts val="0"/>
              </a:spcBef>
              <a:buNone/>
            </a:pPr>
            <a:r>
              <a:rPr lang="en-US" sz="1400" dirty="0"/>
              <a:t>We would end up with:</a:t>
            </a:r>
          </a:p>
          <a:p>
            <a:pPr marL="0" indent="0">
              <a:spcBef>
                <a:spcPts val="0"/>
              </a:spcBef>
              <a:buNone/>
            </a:pPr>
            <a:r>
              <a:rPr lang="en-US" sz="1800" dirty="0"/>
              <a:t>	3+1+2+2+2+3+3+2 = 18</a:t>
            </a:r>
          </a:p>
          <a:p>
            <a:endParaRPr lang="en-US" dirty="0"/>
          </a:p>
        </p:txBody>
      </p:sp>
    </p:spTree>
    <p:extLst>
      <p:ext uri="{BB962C8B-B14F-4D97-AF65-F5344CB8AC3E}">
        <p14:creationId xmlns:p14="http://schemas.microsoft.com/office/powerpoint/2010/main" val="804134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2" end="2"/>
                                            </p:txEl>
                                          </p:spTgt>
                                        </p:tgtEl>
                                        <p:attrNameLst>
                                          <p:attrName>style.visibility</p:attrName>
                                        </p:attrNameLst>
                                      </p:cBhvr>
                                      <p:to>
                                        <p:strVal val="visible"/>
                                      </p:to>
                                    </p:set>
                                    <p:animEffect transition="in" filter="dissolve">
                                      <p:cBhvr>
                                        <p:cTn id="12" dur="500"/>
                                        <p:tgtEl>
                                          <p:spTgt spid="39">
                                            <p:txEl>
                                              <p:pRg st="2" end="2"/>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9">
                                            <p:txEl>
                                              <p:pRg st="3" end="3"/>
                                            </p:txEl>
                                          </p:spTgt>
                                        </p:tgtEl>
                                        <p:attrNameLst>
                                          <p:attrName>style.visibility</p:attrName>
                                        </p:attrNameLst>
                                      </p:cBhvr>
                                      <p:to>
                                        <p:strVal val="visible"/>
                                      </p:to>
                                    </p:set>
                                    <p:animEffect transition="in" filter="dissolve">
                                      <p:cBhvr>
                                        <p:cTn id="15" dur="500"/>
                                        <p:tgtEl>
                                          <p:spTgt spid="39">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599172" y="327957"/>
            <a:ext cx="10993655" cy="1371600"/>
          </a:xfrm>
        </p:spPr>
        <p:txBody>
          <a:bodyPr/>
          <a:lstStyle/>
          <a:p>
            <a:r>
              <a:rPr lang="en-US" dirty="0"/>
              <a:t>Designing Heuristics – comparing 8 puzzle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graphicFrame>
        <p:nvGraphicFramePr>
          <p:cNvPr id="3" name="Content Placeholder 2">
            <a:extLst>
              <a:ext uri="{FF2B5EF4-FFF2-40B4-BE49-F238E27FC236}">
                <a16:creationId xmlns:a16="http://schemas.microsoft.com/office/drawing/2014/main" id="{3F153825-2840-B447-A26D-BE2E81D2A8B4}"/>
              </a:ext>
            </a:extLst>
          </p:cNvPr>
          <p:cNvGraphicFramePr>
            <a:graphicFrameLocks noGrp="1"/>
          </p:cNvGraphicFramePr>
          <p:nvPr>
            <p:ph idx="1"/>
            <p:extLst>
              <p:ext uri="{D42A27DB-BD31-4B8C-83A1-F6EECF244321}">
                <p14:modId xmlns:p14="http://schemas.microsoft.com/office/powerpoint/2010/main" val="451004268"/>
              </p:ext>
            </p:extLst>
          </p:nvPr>
        </p:nvGraphicFramePr>
        <p:xfrm>
          <a:off x="1177490" y="1331019"/>
          <a:ext cx="9381424" cy="4820920"/>
        </p:xfrm>
        <a:graphic>
          <a:graphicData uri="http://schemas.openxmlformats.org/drawingml/2006/table">
            <a:tbl>
              <a:tblPr firstRow="1" bandRow="1">
                <a:tableStyleId>{5C22544A-7EE6-4342-B048-85BDC9FD1C3A}</a:tableStyleId>
              </a:tblPr>
              <a:tblGrid>
                <a:gridCol w="2364606">
                  <a:extLst>
                    <a:ext uri="{9D8B030D-6E8A-4147-A177-3AD203B41FA5}">
                      <a16:colId xmlns:a16="http://schemas.microsoft.com/office/drawing/2014/main" val="152121130"/>
                    </a:ext>
                  </a:extLst>
                </a:gridCol>
                <a:gridCol w="3421781">
                  <a:extLst>
                    <a:ext uri="{9D8B030D-6E8A-4147-A177-3AD203B41FA5}">
                      <a16:colId xmlns:a16="http://schemas.microsoft.com/office/drawing/2014/main" val="548822608"/>
                    </a:ext>
                  </a:extLst>
                </a:gridCol>
                <a:gridCol w="3595037">
                  <a:extLst>
                    <a:ext uri="{9D8B030D-6E8A-4147-A177-3AD203B41FA5}">
                      <a16:colId xmlns:a16="http://schemas.microsoft.com/office/drawing/2014/main" val="402241383"/>
                    </a:ext>
                  </a:extLst>
                </a:gridCol>
              </a:tblGrid>
              <a:tr h="370840">
                <a:tc>
                  <a:txBody>
                    <a:bodyPr/>
                    <a:lstStyle/>
                    <a:p>
                      <a:pPr algn="l"/>
                      <a:r>
                        <a:rPr lang="en-US" dirty="0"/>
                        <a:t>Solution length (d)</a:t>
                      </a:r>
                    </a:p>
                  </a:txBody>
                  <a:tcPr/>
                </a:tc>
                <a:tc>
                  <a:txBody>
                    <a:bodyPr/>
                    <a:lstStyle/>
                    <a:p>
                      <a:r>
                        <a:rPr lang="en-US" dirty="0"/>
                        <a:t>A* with </a:t>
                      </a:r>
                      <a:r>
                        <a:rPr lang="en-US" i="1" dirty="0"/>
                        <a:t>h1</a:t>
                      </a:r>
                      <a:r>
                        <a:rPr lang="en-US" i="0" dirty="0"/>
                        <a:t> – nodes generated</a:t>
                      </a:r>
                      <a:endParaRPr lang="en-US" i="1" dirty="0"/>
                    </a:p>
                  </a:txBody>
                  <a:tcPr/>
                </a:tc>
                <a:tc>
                  <a:txBody>
                    <a:bodyPr/>
                    <a:lstStyle/>
                    <a:p>
                      <a:r>
                        <a:rPr lang="en-US" dirty="0"/>
                        <a:t>A* with </a:t>
                      </a:r>
                      <a:r>
                        <a:rPr lang="en-US" i="1" dirty="0"/>
                        <a:t>h2</a:t>
                      </a:r>
                      <a:r>
                        <a:rPr lang="en-US" dirty="0"/>
                        <a:t> – nodes generated</a:t>
                      </a:r>
                    </a:p>
                  </a:txBody>
                  <a:tcPr/>
                </a:tc>
                <a:extLst>
                  <a:ext uri="{0D108BD9-81ED-4DB2-BD59-A6C34878D82A}">
                    <a16:rowId xmlns:a16="http://schemas.microsoft.com/office/drawing/2014/main" val="1539128294"/>
                  </a:ext>
                </a:extLst>
              </a:tr>
              <a:tr h="370840">
                <a:tc>
                  <a:txBody>
                    <a:bodyPr/>
                    <a:lstStyle/>
                    <a:p>
                      <a:pPr algn="l"/>
                      <a:r>
                        <a:rPr lang="en-US" dirty="0"/>
                        <a:t>2</a:t>
                      </a:r>
                    </a:p>
                  </a:txBody>
                  <a:tcPr/>
                </a:tc>
                <a:tc>
                  <a:txBody>
                    <a:bodyPr/>
                    <a:lstStyle/>
                    <a:p>
                      <a:r>
                        <a:rPr lang="en-US" dirty="0"/>
                        <a:t>6</a:t>
                      </a:r>
                    </a:p>
                  </a:txBody>
                  <a:tcPr/>
                </a:tc>
                <a:tc>
                  <a:txBody>
                    <a:bodyPr/>
                    <a:lstStyle/>
                    <a:p>
                      <a:r>
                        <a:rPr lang="en-US" dirty="0"/>
                        <a:t>6</a:t>
                      </a:r>
                    </a:p>
                  </a:txBody>
                  <a:tcPr/>
                </a:tc>
                <a:extLst>
                  <a:ext uri="{0D108BD9-81ED-4DB2-BD59-A6C34878D82A}">
                    <a16:rowId xmlns:a16="http://schemas.microsoft.com/office/drawing/2014/main" val="1010684652"/>
                  </a:ext>
                </a:extLst>
              </a:tr>
              <a:tr h="370840">
                <a:tc>
                  <a:txBody>
                    <a:bodyPr/>
                    <a:lstStyle/>
                    <a:p>
                      <a:pPr algn="l"/>
                      <a:r>
                        <a:rPr lang="en-US" dirty="0"/>
                        <a:t>4</a:t>
                      </a:r>
                    </a:p>
                  </a:txBody>
                  <a:tcPr/>
                </a:tc>
                <a:tc>
                  <a:txBody>
                    <a:bodyPr/>
                    <a:lstStyle/>
                    <a:p>
                      <a:r>
                        <a:rPr lang="en-US" dirty="0"/>
                        <a:t>13</a:t>
                      </a:r>
                    </a:p>
                  </a:txBody>
                  <a:tcPr/>
                </a:tc>
                <a:tc>
                  <a:txBody>
                    <a:bodyPr/>
                    <a:lstStyle/>
                    <a:p>
                      <a:r>
                        <a:rPr lang="en-US" dirty="0"/>
                        <a:t>12</a:t>
                      </a:r>
                    </a:p>
                  </a:txBody>
                  <a:tcPr/>
                </a:tc>
                <a:extLst>
                  <a:ext uri="{0D108BD9-81ED-4DB2-BD59-A6C34878D82A}">
                    <a16:rowId xmlns:a16="http://schemas.microsoft.com/office/drawing/2014/main" val="3009542664"/>
                  </a:ext>
                </a:extLst>
              </a:tr>
              <a:tr h="370840">
                <a:tc>
                  <a:txBody>
                    <a:bodyPr/>
                    <a:lstStyle/>
                    <a:p>
                      <a:pPr algn="l"/>
                      <a:r>
                        <a:rPr lang="en-US" dirty="0"/>
                        <a:t>6</a:t>
                      </a:r>
                    </a:p>
                  </a:txBody>
                  <a:tcPr/>
                </a:tc>
                <a:tc>
                  <a:txBody>
                    <a:bodyPr/>
                    <a:lstStyle/>
                    <a:p>
                      <a:r>
                        <a:rPr lang="en-US" dirty="0"/>
                        <a:t>20</a:t>
                      </a:r>
                    </a:p>
                  </a:txBody>
                  <a:tcPr/>
                </a:tc>
                <a:tc>
                  <a:txBody>
                    <a:bodyPr/>
                    <a:lstStyle/>
                    <a:p>
                      <a:r>
                        <a:rPr lang="en-US" dirty="0"/>
                        <a:t>18</a:t>
                      </a:r>
                    </a:p>
                  </a:txBody>
                  <a:tcPr/>
                </a:tc>
                <a:extLst>
                  <a:ext uri="{0D108BD9-81ED-4DB2-BD59-A6C34878D82A}">
                    <a16:rowId xmlns:a16="http://schemas.microsoft.com/office/drawing/2014/main" val="1640001219"/>
                  </a:ext>
                </a:extLst>
              </a:tr>
              <a:tr h="370840">
                <a:tc>
                  <a:txBody>
                    <a:bodyPr/>
                    <a:lstStyle/>
                    <a:p>
                      <a:pPr algn="l"/>
                      <a:r>
                        <a:rPr lang="en-US" dirty="0"/>
                        <a:t>8</a:t>
                      </a:r>
                    </a:p>
                  </a:txBody>
                  <a:tcPr/>
                </a:tc>
                <a:tc>
                  <a:txBody>
                    <a:bodyPr/>
                    <a:lstStyle/>
                    <a:p>
                      <a:r>
                        <a:rPr lang="en-US" dirty="0"/>
                        <a:t>39</a:t>
                      </a:r>
                    </a:p>
                  </a:txBody>
                  <a:tcPr/>
                </a:tc>
                <a:tc>
                  <a:txBody>
                    <a:bodyPr/>
                    <a:lstStyle/>
                    <a:p>
                      <a:r>
                        <a:rPr lang="en-US" dirty="0"/>
                        <a:t>25</a:t>
                      </a:r>
                    </a:p>
                  </a:txBody>
                  <a:tcPr/>
                </a:tc>
                <a:extLst>
                  <a:ext uri="{0D108BD9-81ED-4DB2-BD59-A6C34878D82A}">
                    <a16:rowId xmlns:a16="http://schemas.microsoft.com/office/drawing/2014/main" val="2608090462"/>
                  </a:ext>
                </a:extLst>
              </a:tr>
              <a:tr h="370840">
                <a:tc>
                  <a:txBody>
                    <a:bodyPr/>
                    <a:lstStyle/>
                    <a:p>
                      <a:pPr algn="l"/>
                      <a:r>
                        <a:rPr lang="en-US" dirty="0"/>
                        <a:t>10</a:t>
                      </a:r>
                    </a:p>
                  </a:txBody>
                  <a:tcPr/>
                </a:tc>
                <a:tc>
                  <a:txBody>
                    <a:bodyPr/>
                    <a:lstStyle/>
                    <a:p>
                      <a:r>
                        <a:rPr lang="en-US" dirty="0"/>
                        <a:t>93</a:t>
                      </a:r>
                    </a:p>
                  </a:txBody>
                  <a:tcPr/>
                </a:tc>
                <a:tc>
                  <a:txBody>
                    <a:bodyPr/>
                    <a:lstStyle/>
                    <a:p>
                      <a:r>
                        <a:rPr lang="en-US" dirty="0"/>
                        <a:t>39</a:t>
                      </a:r>
                    </a:p>
                  </a:txBody>
                  <a:tcPr/>
                </a:tc>
                <a:extLst>
                  <a:ext uri="{0D108BD9-81ED-4DB2-BD59-A6C34878D82A}">
                    <a16:rowId xmlns:a16="http://schemas.microsoft.com/office/drawing/2014/main" val="1427150775"/>
                  </a:ext>
                </a:extLst>
              </a:tr>
              <a:tr h="370840">
                <a:tc>
                  <a:txBody>
                    <a:bodyPr/>
                    <a:lstStyle/>
                    <a:p>
                      <a:pPr algn="l"/>
                      <a:r>
                        <a:rPr lang="en-US" dirty="0"/>
                        <a:t>12</a:t>
                      </a:r>
                    </a:p>
                  </a:txBody>
                  <a:tcPr/>
                </a:tc>
                <a:tc>
                  <a:txBody>
                    <a:bodyPr/>
                    <a:lstStyle/>
                    <a:p>
                      <a:r>
                        <a:rPr lang="en-US" dirty="0"/>
                        <a:t>227</a:t>
                      </a:r>
                    </a:p>
                  </a:txBody>
                  <a:tcPr/>
                </a:tc>
                <a:tc>
                  <a:txBody>
                    <a:bodyPr/>
                    <a:lstStyle/>
                    <a:p>
                      <a:r>
                        <a:rPr lang="en-US" dirty="0"/>
                        <a:t>73</a:t>
                      </a:r>
                    </a:p>
                  </a:txBody>
                  <a:tcPr/>
                </a:tc>
                <a:extLst>
                  <a:ext uri="{0D108BD9-81ED-4DB2-BD59-A6C34878D82A}">
                    <a16:rowId xmlns:a16="http://schemas.microsoft.com/office/drawing/2014/main" val="1961433101"/>
                  </a:ext>
                </a:extLst>
              </a:tr>
              <a:tr h="370840">
                <a:tc>
                  <a:txBody>
                    <a:bodyPr/>
                    <a:lstStyle/>
                    <a:p>
                      <a:pPr algn="l"/>
                      <a:r>
                        <a:rPr lang="en-US" dirty="0"/>
                        <a:t>14</a:t>
                      </a:r>
                    </a:p>
                  </a:txBody>
                  <a:tcPr/>
                </a:tc>
                <a:tc>
                  <a:txBody>
                    <a:bodyPr/>
                    <a:lstStyle/>
                    <a:p>
                      <a:r>
                        <a:rPr lang="en-US" dirty="0"/>
                        <a:t>539</a:t>
                      </a:r>
                    </a:p>
                  </a:txBody>
                  <a:tcPr/>
                </a:tc>
                <a:tc>
                  <a:txBody>
                    <a:bodyPr/>
                    <a:lstStyle/>
                    <a:p>
                      <a:r>
                        <a:rPr lang="en-US" dirty="0"/>
                        <a:t>113</a:t>
                      </a:r>
                    </a:p>
                  </a:txBody>
                  <a:tcPr/>
                </a:tc>
                <a:extLst>
                  <a:ext uri="{0D108BD9-81ED-4DB2-BD59-A6C34878D82A}">
                    <a16:rowId xmlns:a16="http://schemas.microsoft.com/office/drawing/2014/main" val="1467578130"/>
                  </a:ext>
                </a:extLst>
              </a:tr>
              <a:tr h="370840">
                <a:tc>
                  <a:txBody>
                    <a:bodyPr/>
                    <a:lstStyle/>
                    <a:p>
                      <a:pPr algn="l"/>
                      <a:r>
                        <a:rPr lang="en-US" dirty="0"/>
                        <a:t>16</a:t>
                      </a:r>
                    </a:p>
                  </a:txBody>
                  <a:tcPr/>
                </a:tc>
                <a:tc>
                  <a:txBody>
                    <a:bodyPr/>
                    <a:lstStyle/>
                    <a:p>
                      <a:r>
                        <a:rPr lang="en-US" dirty="0"/>
                        <a:t>1301</a:t>
                      </a:r>
                    </a:p>
                  </a:txBody>
                  <a:tcPr/>
                </a:tc>
                <a:tc>
                  <a:txBody>
                    <a:bodyPr/>
                    <a:lstStyle/>
                    <a:p>
                      <a:r>
                        <a:rPr lang="en-US" dirty="0"/>
                        <a:t>211</a:t>
                      </a:r>
                    </a:p>
                  </a:txBody>
                  <a:tcPr/>
                </a:tc>
                <a:extLst>
                  <a:ext uri="{0D108BD9-81ED-4DB2-BD59-A6C34878D82A}">
                    <a16:rowId xmlns:a16="http://schemas.microsoft.com/office/drawing/2014/main" val="381408285"/>
                  </a:ext>
                </a:extLst>
              </a:tr>
              <a:tr h="370840">
                <a:tc>
                  <a:txBody>
                    <a:bodyPr/>
                    <a:lstStyle/>
                    <a:p>
                      <a:pPr algn="l"/>
                      <a:r>
                        <a:rPr lang="en-US" dirty="0"/>
                        <a:t>18</a:t>
                      </a:r>
                    </a:p>
                  </a:txBody>
                  <a:tcPr/>
                </a:tc>
                <a:tc>
                  <a:txBody>
                    <a:bodyPr/>
                    <a:lstStyle/>
                    <a:p>
                      <a:r>
                        <a:rPr lang="en-US" dirty="0"/>
                        <a:t>3056</a:t>
                      </a:r>
                    </a:p>
                  </a:txBody>
                  <a:tcPr/>
                </a:tc>
                <a:tc>
                  <a:txBody>
                    <a:bodyPr/>
                    <a:lstStyle/>
                    <a:p>
                      <a:r>
                        <a:rPr lang="en-US" dirty="0"/>
                        <a:t>363</a:t>
                      </a:r>
                    </a:p>
                  </a:txBody>
                  <a:tcPr/>
                </a:tc>
                <a:extLst>
                  <a:ext uri="{0D108BD9-81ED-4DB2-BD59-A6C34878D82A}">
                    <a16:rowId xmlns:a16="http://schemas.microsoft.com/office/drawing/2014/main" val="662043743"/>
                  </a:ext>
                </a:extLst>
              </a:tr>
              <a:tr h="370840">
                <a:tc>
                  <a:txBody>
                    <a:bodyPr/>
                    <a:lstStyle/>
                    <a:p>
                      <a:pPr algn="l"/>
                      <a:r>
                        <a:rPr lang="en-US" dirty="0"/>
                        <a:t>20</a:t>
                      </a:r>
                    </a:p>
                  </a:txBody>
                  <a:tcPr/>
                </a:tc>
                <a:tc>
                  <a:txBody>
                    <a:bodyPr/>
                    <a:lstStyle/>
                    <a:p>
                      <a:r>
                        <a:rPr lang="en-US" dirty="0"/>
                        <a:t>7276</a:t>
                      </a:r>
                    </a:p>
                  </a:txBody>
                  <a:tcPr/>
                </a:tc>
                <a:tc>
                  <a:txBody>
                    <a:bodyPr/>
                    <a:lstStyle/>
                    <a:p>
                      <a:r>
                        <a:rPr lang="en-US" dirty="0"/>
                        <a:t>676</a:t>
                      </a:r>
                    </a:p>
                  </a:txBody>
                  <a:tcPr/>
                </a:tc>
                <a:extLst>
                  <a:ext uri="{0D108BD9-81ED-4DB2-BD59-A6C34878D82A}">
                    <a16:rowId xmlns:a16="http://schemas.microsoft.com/office/drawing/2014/main" val="1922845263"/>
                  </a:ext>
                </a:extLst>
              </a:tr>
              <a:tr h="370840">
                <a:tc>
                  <a:txBody>
                    <a:bodyPr/>
                    <a:lstStyle/>
                    <a:p>
                      <a:pPr algn="l"/>
                      <a:r>
                        <a:rPr lang="en-US" dirty="0"/>
                        <a:t>22</a:t>
                      </a:r>
                    </a:p>
                  </a:txBody>
                  <a:tcPr/>
                </a:tc>
                <a:tc>
                  <a:txBody>
                    <a:bodyPr/>
                    <a:lstStyle/>
                    <a:p>
                      <a:r>
                        <a:rPr lang="en-US" dirty="0"/>
                        <a:t>18094</a:t>
                      </a:r>
                    </a:p>
                  </a:txBody>
                  <a:tcPr/>
                </a:tc>
                <a:tc>
                  <a:txBody>
                    <a:bodyPr/>
                    <a:lstStyle/>
                    <a:p>
                      <a:r>
                        <a:rPr lang="en-US" dirty="0"/>
                        <a:t>1219</a:t>
                      </a:r>
                    </a:p>
                  </a:txBody>
                  <a:tcPr/>
                </a:tc>
                <a:extLst>
                  <a:ext uri="{0D108BD9-81ED-4DB2-BD59-A6C34878D82A}">
                    <a16:rowId xmlns:a16="http://schemas.microsoft.com/office/drawing/2014/main" val="452712900"/>
                  </a:ext>
                </a:extLst>
              </a:tr>
              <a:tr h="370840">
                <a:tc>
                  <a:txBody>
                    <a:bodyPr/>
                    <a:lstStyle/>
                    <a:p>
                      <a:pPr algn="l"/>
                      <a:r>
                        <a:rPr lang="en-US" dirty="0"/>
                        <a:t>24</a:t>
                      </a:r>
                    </a:p>
                  </a:txBody>
                  <a:tcPr/>
                </a:tc>
                <a:tc>
                  <a:txBody>
                    <a:bodyPr/>
                    <a:lstStyle/>
                    <a:p>
                      <a:r>
                        <a:rPr lang="en-US" dirty="0"/>
                        <a:t>39135</a:t>
                      </a:r>
                    </a:p>
                  </a:txBody>
                  <a:tcPr/>
                </a:tc>
                <a:tc>
                  <a:txBody>
                    <a:bodyPr/>
                    <a:lstStyle/>
                    <a:p>
                      <a:r>
                        <a:rPr lang="en-US" dirty="0"/>
                        <a:t>1641</a:t>
                      </a:r>
                    </a:p>
                  </a:txBody>
                  <a:tcPr/>
                </a:tc>
                <a:extLst>
                  <a:ext uri="{0D108BD9-81ED-4DB2-BD59-A6C34878D82A}">
                    <a16:rowId xmlns:a16="http://schemas.microsoft.com/office/drawing/2014/main" val="504524006"/>
                  </a:ext>
                </a:extLst>
              </a:tr>
            </a:tbl>
          </a:graphicData>
        </a:graphic>
      </p:graphicFrame>
    </p:spTree>
    <p:extLst>
      <p:ext uri="{BB962C8B-B14F-4D97-AF65-F5344CB8AC3E}">
        <p14:creationId xmlns:p14="http://schemas.microsoft.com/office/powerpoint/2010/main" val="372077071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Designing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77500" lnSpcReduction="20000"/>
          </a:bodyPr>
          <a:lstStyle/>
          <a:p>
            <a:pPr marL="0" indent="0">
              <a:spcBef>
                <a:spcPts val="0"/>
              </a:spcBef>
              <a:buNone/>
            </a:pPr>
            <a:r>
              <a:rPr lang="en-US" sz="2600" dirty="0"/>
              <a:t>A heuristic doesn’t strictly speaking have to be admissible.</a:t>
            </a:r>
          </a:p>
          <a:p>
            <a:pPr marL="0" indent="0">
              <a:spcBef>
                <a:spcPts val="0"/>
              </a:spcBef>
              <a:buNone/>
            </a:pPr>
            <a:endParaRPr lang="en-US" sz="2600" dirty="0"/>
          </a:p>
          <a:p>
            <a:pPr marL="0" indent="0">
              <a:spcBef>
                <a:spcPts val="0"/>
              </a:spcBef>
              <a:buNone/>
            </a:pPr>
            <a:r>
              <a:rPr lang="en-US" sz="2600" dirty="0"/>
              <a:t>There might be inadmissible heuristics that are more accurate or faster to compute.</a:t>
            </a:r>
          </a:p>
          <a:p>
            <a:pPr marL="0" indent="0">
              <a:spcBef>
                <a:spcPts val="0"/>
              </a:spcBef>
              <a:buNone/>
            </a:pPr>
            <a:endParaRPr lang="en-US" sz="2600" dirty="0"/>
          </a:p>
          <a:p>
            <a:pPr marL="0" indent="0">
              <a:spcBef>
                <a:spcPts val="0"/>
              </a:spcBef>
              <a:buNone/>
            </a:pPr>
            <a:r>
              <a:rPr lang="en-US" sz="2600" b="1" dirty="0"/>
              <a:t>Such heuristics do not guarantee optimality.</a:t>
            </a:r>
          </a:p>
          <a:p>
            <a:pPr marL="0" indent="0">
              <a:spcBef>
                <a:spcPts val="0"/>
              </a:spcBef>
              <a:buNone/>
            </a:pPr>
            <a:endParaRPr lang="en-US" sz="2600" dirty="0"/>
          </a:p>
          <a:p>
            <a:pPr marL="0" indent="0">
              <a:spcBef>
                <a:spcPts val="0"/>
              </a:spcBef>
              <a:buNone/>
            </a:pPr>
            <a:r>
              <a:rPr lang="en-US" sz="2600" dirty="0"/>
              <a:t>But this is often acceptable, as an optimal solution might take too long to find anyway.</a:t>
            </a:r>
          </a:p>
          <a:p>
            <a:pPr marL="0" indent="0">
              <a:spcBef>
                <a:spcPts val="0"/>
              </a:spcBef>
              <a:buNone/>
            </a:pPr>
            <a:r>
              <a:rPr lang="en-US" sz="2600" dirty="0"/>
              <a:t>	</a:t>
            </a:r>
          </a:p>
          <a:p>
            <a:pPr marL="0" indent="0" algn="ctr">
              <a:spcBef>
                <a:spcPts val="0"/>
              </a:spcBef>
              <a:buNone/>
            </a:pPr>
            <a:r>
              <a:rPr lang="en-US" sz="2600" i="1" dirty="0"/>
              <a:t>Becomes a question of accepting a solution, as opposed to demanding the best </a:t>
            </a:r>
            <a:r>
              <a:rPr lang="en-US" sz="2600" dirty="0"/>
              <a:t>solution.</a:t>
            </a:r>
          </a:p>
          <a:p>
            <a:pPr marL="0" indent="0">
              <a:spcBef>
                <a:spcPts val="0"/>
              </a:spcBef>
              <a:buNone/>
            </a:pPr>
            <a:endParaRPr lang="en-US" sz="2600" dirty="0"/>
          </a:p>
          <a:p>
            <a:pPr marL="0" indent="0">
              <a:spcBef>
                <a:spcPts val="0"/>
              </a:spcBef>
              <a:buNone/>
            </a:pPr>
            <a:r>
              <a:rPr lang="en-US" sz="2600" b="1" dirty="0"/>
              <a:t>Satisficing</a:t>
            </a:r>
            <a:r>
              <a:rPr lang="en-US" sz="2600" dirty="0"/>
              <a:t>: good enough</a:t>
            </a:r>
          </a:p>
          <a:p>
            <a:pPr marL="0" indent="0">
              <a:spcBef>
                <a:spcPts val="0"/>
              </a:spcBef>
              <a:buNone/>
            </a:pPr>
            <a:endParaRPr lang="en-US" sz="2600" dirty="0"/>
          </a:p>
        </p:txBody>
      </p:sp>
    </p:spTree>
    <p:extLst>
      <p:ext uri="{BB962C8B-B14F-4D97-AF65-F5344CB8AC3E}">
        <p14:creationId xmlns:p14="http://schemas.microsoft.com/office/powerpoint/2010/main" val="2220854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8" end="8"/>
                                            </p:txEl>
                                          </p:spTgt>
                                        </p:tgtEl>
                                        <p:attrNameLst>
                                          <p:attrName>style.visibility</p:attrName>
                                        </p:attrNameLst>
                                      </p:cBhvr>
                                      <p:to>
                                        <p:strVal val="visible"/>
                                      </p:to>
                                    </p:set>
                                    <p:animEffect transition="in" filter="dissolve">
                                      <p:cBhvr>
                                        <p:cTn id="7" dur="500"/>
                                        <p:tgtEl>
                                          <p:spTgt spid="39">
                                            <p:txEl>
                                              <p:pRg st="8" end="8"/>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10" end="10"/>
                                            </p:txEl>
                                          </p:spTgt>
                                        </p:tgtEl>
                                        <p:attrNameLst>
                                          <p:attrName>style.visibility</p:attrName>
                                        </p:attrNameLst>
                                      </p:cBhvr>
                                      <p:to>
                                        <p:strVal val="visible"/>
                                      </p:to>
                                    </p:set>
                                    <p:animEffect transition="in" filter="dissolve">
                                      <p:cBhvr>
                                        <p:cTn id="12"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Best-First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p:txBody>
          <a:bodyPr>
            <a:normAutofit fontScale="85000" lnSpcReduction="20000"/>
          </a:bodyPr>
          <a:lstStyle/>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Let V be the set of visited nodes, empty.</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Let F be the frontier, initially containing only the initial state.</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Loop:</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If F is empty, return failure.</a:t>
            </a:r>
          </a:p>
          <a:p>
            <a:pPr marL="514350" indent="-514350">
              <a:spcBef>
                <a:spcPts val="0"/>
              </a:spcBef>
              <a:spcAft>
                <a:spcPts val="0"/>
              </a:spcAft>
              <a:buFont typeface="+mj-lt"/>
              <a:buAutoNum type="arabicPeriod"/>
            </a:pPr>
            <a:r>
              <a:rPr lang="en-US" sz="2600" b="1" dirty="0">
                <a:latin typeface="Consolas" panose="020B0609020204030204" pitchFamily="49" charset="0"/>
                <a:cs typeface="Consolas" panose="020B0609020204030204" pitchFamily="49" charset="0"/>
              </a:rPr>
              <a:t>  Choose a node n to remove from F.</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If n is a solution, return n.</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Add n to V.</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For every successor s of n not in V or F:</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Add s to F.</a:t>
            </a:r>
          </a:p>
          <a:p>
            <a:pPr marL="0" indent="0" algn="ctr">
              <a:spcBef>
                <a:spcPts val="0"/>
              </a:spcBef>
              <a:spcAft>
                <a:spcPts val="0"/>
              </a:spcAft>
              <a:buNone/>
            </a:pPr>
            <a:r>
              <a:rPr lang="en-US" sz="2600" b="1" dirty="0">
                <a:solidFill>
                  <a:srgbClr val="FF0000"/>
                </a:solidFill>
              </a:rPr>
              <a:t>Implement the frontier (F) as a min priority queue.</a:t>
            </a:r>
          </a:p>
          <a:p>
            <a:pPr marL="0" indent="0" algn="ctr">
              <a:spcBef>
                <a:spcPts val="0"/>
              </a:spcBef>
              <a:spcAft>
                <a:spcPts val="0"/>
              </a:spcAft>
              <a:buNone/>
            </a:pPr>
            <a:endParaRPr lang="en-US" sz="2600" b="1" dirty="0">
              <a:solidFill>
                <a:srgbClr val="FF0000"/>
              </a:solidFill>
            </a:endParaRPr>
          </a:p>
        </p:txBody>
      </p:sp>
    </p:spTree>
    <p:extLst>
      <p:ext uri="{BB962C8B-B14F-4D97-AF65-F5344CB8AC3E}">
        <p14:creationId xmlns:p14="http://schemas.microsoft.com/office/powerpoint/2010/main" val="3067248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xEl>
                                              <p:pRg st="9" end="9"/>
                                            </p:txEl>
                                          </p:spTgt>
                                        </p:tgtEl>
                                        <p:attrNameLst>
                                          <p:attrName>style.visibility</p:attrName>
                                        </p:attrNameLst>
                                      </p:cBhvr>
                                      <p:to>
                                        <p:strVal val="visible"/>
                                      </p:to>
                                    </p:set>
                                    <p:animEffect transition="in" filter="fade">
                                      <p:cBhvr>
                                        <p:cTn id="7" dur="500"/>
                                        <p:tgtEl>
                                          <p:spTgt spid="3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General Search Algorithm</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lnSpcReduction="10000"/>
          </a:bodyPr>
          <a:lstStyle/>
          <a:p>
            <a:pPr marL="0" indent="0">
              <a:spcBef>
                <a:spcPts val="0"/>
              </a:spcBef>
              <a:buNone/>
            </a:pPr>
            <a:r>
              <a:rPr lang="en-US" sz="2600" dirty="0"/>
              <a:t>Now, here’s the kicker…</a:t>
            </a:r>
          </a:p>
          <a:p>
            <a:pPr marL="0" indent="0">
              <a:spcBef>
                <a:spcPts val="0"/>
              </a:spcBef>
              <a:buNone/>
            </a:pPr>
            <a:endParaRPr lang="en-US" sz="2600" dirty="0"/>
          </a:p>
          <a:p>
            <a:pPr marL="0" indent="0">
              <a:spcBef>
                <a:spcPts val="0"/>
              </a:spcBef>
              <a:buNone/>
            </a:pPr>
            <a:r>
              <a:rPr lang="en-US" sz="2600" dirty="0"/>
              <a:t>We can use a min-priority queue for most kinds of search!</a:t>
            </a:r>
          </a:p>
          <a:p>
            <a:pPr marL="0" indent="0">
              <a:spcBef>
                <a:spcPts val="0"/>
              </a:spcBef>
              <a:buNone/>
            </a:pPr>
            <a:endParaRPr lang="en-US" sz="2600" dirty="0"/>
          </a:p>
          <a:p>
            <a:pPr marL="0" indent="0">
              <a:spcBef>
                <a:spcPts val="0"/>
              </a:spcBef>
              <a:buNone/>
            </a:pPr>
            <a:r>
              <a:rPr lang="en-US" sz="2600" dirty="0"/>
              <a:t>We just calculate the key differently!</a:t>
            </a:r>
          </a:p>
          <a:p>
            <a:pPr marL="0" indent="0">
              <a:spcBef>
                <a:spcPts val="0"/>
              </a:spcBef>
              <a:buNone/>
            </a:pPr>
            <a:endParaRPr lang="en-US" sz="2600" dirty="0"/>
          </a:p>
          <a:p>
            <a:pPr marL="0" indent="0">
              <a:spcBef>
                <a:spcPts val="0"/>
              </a:spcBef>
              <a:buNone/>
            </a:pPr>
            <a:r>
              <a:rPr lang="en-US" sz="2600" dirty="0"/>
              <a:t>Reminder: by min-priority queue, we mean the act of “popping/dequeuing” spits out the entry with the “lowest key”</a:t>
            </a:r>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p:txBody>
      </p:sp>
    </p:spTree>
    <p:extLst>
      <p:ext uri="{BB962C8B-B14F-4D97-AF65-F5344CB8AC3E}">
        <p14:creationId xmlns:p14="http://schemas.microsoft.com/office/powerpoint/2010/main" val="1418897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6" end="6"/>
                                            </p:txEl>
                                          </p:spTgt>
                                        </p:tgtEl>
                                        <p:attrNameLst>
                                          <p:attrName>style.visibility</p:attrName>
                                        </p:attrNameLst>
                                      </p:cBhvr>
                                      <p:to>
                                        <p:strVal val="visible"/>
                                      </p:to>
                                    </p:set>
                                    <p:animEffect transition="in" filter="dissolve">
                                      <p:cBhvr>
                                        <p:cTn id="7"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General Search Algorithm</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85000" lnSpcReduction="10000"/>
          </a:bodyPr>
          <a:lstStyle/>
          <a:p>
            <a:pPr marL="0" indent="0">
              <a:spcBef>
                <a:spcPts val="0"/>
              </a:spcBef>
              <a:buNone/>
            </a:pPr>
            <a:r>
              <a:rPr lang="en-US" sz="2600" dirty="0"/>
              <a:t>Let’s say that…</a:t>
            </a:r>
          </a:p>
          <a:p>
            <a:pPr marL="0" indent="0">
              <a:spcBef>
                <a:spcPts val="0"/>
              </a:spcBef>
              <a:buNone/>
            </a:pPr>
            <a:r>
              <a:rPr lang="en-US" sz="2600" dirty="0"/>
              <a:t> </a:t>
            </a:r>
            <a:r>
              <a:rPr lang="en-US" sz="2600" i="1" dirty="0"/>
              <a:t>d</a:t>
            </a:r>
            <a:r>
              <a:rPr lang="en-US" sz="2600" dirty="0"/>
              <a:t> = number of steps taken so far (e.g., number of roads travelled).</a:t>
            </a:r>
          </a:p>
          <a:p>
            <a:pPr marL="0" indent="0">
              <a:spcBef>
                <a:spcPts val="0"/>
              </a:spcBef>
              <a:buNone/>
            </a:pPr>
            <a:r>
              <a:rPr lang="en-US" sz="2600" dirty="0"/>
              <a:t> </a:t>
            </a:r>
            <a:r>
              <a:rPr lang="en-US" sz="2600" i="1" dirty="0"/>
              <a:t>g</a:t>
            </a:r>
            <a:r>
              <a:rPr lang="en-US" sz="2600" dirty="0"/>
              <a:t> = work done so far (e.g., miles travelled – the path cost).</a:t>
            </a:r>
          </a:p>
          <a:p>
            <a:pPr marL="0" indent="0">
              <a:spcBef>
                <a:spcPts val="0"/>
              </a:spcBef>
              <a:buNone/>
            </a:pPr>
            <a:r>
              <a:rPr lang="en-US" sz="2600" dirty="0"/>
              <a:t> </a:t>
            </a:r>
            <a:r>
              <a:rPr lang="en-US" sz="2600" i="1" dirty="0"/>
              <a:t>h</a:t>
            </a:r>
            <a:r>
              <a:rPr lang="en-US" sz="2600" dirty="0"/>
              <a:t> = estimated work remaining (e.g., miles remaining – the heuristic).</a:t>
            </a:r>
          </a:p>
          <a:p>
            <a:pPr marL="0" indent="0">
              <a:spcBef>
                <a:spcPts val="0"/>
              </a:spcBef>
              <a:buNone/>
            </a:pPr>
            <a:r>
              <a:rPr lang="en-US" sz="2600" b="1" dirty="0"/>
              <a:t>How do we compute the min-priority queue key for the following searches?</a:t>
            </a:r>
          </a:p>
          <a:p>
            <a:pPr>
              <a:spcBef>
                <a:spcPts val="0"/>
              </a:spcBef>
            </a:pPr>
            <a:r>
              <a:rPr lang="en-US" sz="2600" dirty="0"/>
              <a:t>Breadth-First Search: </a:t>
            </a:r>
          </a:p>
          <a:p>
            <a:pPr>
              <a:spcBef>
                <a:spcPts val="0"/>
              </a:spcBef>
            </a:pPr>
            <a:r>
              <a:rPr lang="en-US" sz="2600" dirty="0"/>
              <a:t>Depth-First Search:</a:t>
            </a:r>
          </a:p>
          <a:p>
            <a:pPr>
              <a:spcBef>
                <a:spcPts val="0"/>
              </a:spcBef>
            </a:pPr>
            <a:r>
              <a:rPr lang="en-US" sz="2600" dirty="0"/>
              <a:t>Uniform Cost Search:</a:t>
            </a:r>
          </a:p>
          <a:p>
            <a:pPr>
              <a:spcBef>
                <a:spcPts val="0"/>
              </a:spcBef>
            </a:pPr>
            <a:r>
              <a:rPr lang="en-US" sz="2600" dirty="0"/>
              <a:t>Greedy Search:</a:t>
            </a:r>
          </a:p>
          <a:p>
            <a:pPr>
              <a:spcBef>
                <a:spcPts val="0"/>
              </a:spcBef>
            </a:pPr>
            <a:r>
              <a:rPr lang="en-US" sz="2600" dirty="0"/>
              <a:t>A* Search:</a:t>
            </a:r>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p:txBody>
      </p:sp>
      <p:sp>
        <p:nvSpPr>
          <p:cNvPr id="3" name="TextBox 2">
            <a:extLst>
              <a:ext uri="{FF2B5EF4-FFF2-40B4-BE49-F238E27FC236}">
                <a16:creationId xmlns:a16="http://schemas.microsoft.com/office/drawing/2014/main" id="{F067E51E-8490-FD48-A6F0-85E2DD729555}"/>
              </a:ext>
            </a:extLst>
          </p:cNvPr>
          <p:cNvSpPr txBox="1"/>
          <p:nvPr/>
        </p:nvSpPr>
        <p:spPr>
          <a:xfrm>
            <a:off x="4287453" y="3941435"/>
            <a:ext cx="2092753" cy="2215991"/>
          </a:xfrm>
          <a:prstGeom prst="rect">
            <a:avLst/>
          </a:prstGeom>
          <a:noFill/>
        </p:spPr>
        <p:txBody>
          <a:bodyPr wrap="square" rtlCol="0">
            <a:spAutoFit/>
          </a:bodyPr>
          <a:lstStyle/>
          <a:p>
            <a:r>
              <a:rPr lang="en-US" sz="2400" dirty="0"/>
              <a:t> </a:t>
            </a:r>
            <a:r>
              <a:rPr lang="en-US" sz="2400" b="1" dirty="0"/>
              <a:t>d</a:t>
            </a:r>
          </a:p>
          <a:p>
            <a:r>
              <a:rPr lang="en-US" sz="2400" b="1" dirty="0"/>
              <a:t> -d</a:t>
            </a:r>
          </a:p>
          <a:p>
            <a:r>
              <a:rPr lang="en-US" sz="2400" dirty="0"/>
              <a:t> </a:t>
            </a:r>
            <a:r>
              <a:rPr lang="en-US" sz="2400" b="1" dirty="0"/>
              <a:t>g</a:t>
            </a:r>
          </a:p>
          <a:p>
            <a:r>
              <a:rPr lang="en-US" sz="2400" dirty="0"/>
              <a:t> </a:t>
            </a:r>
            <a:r>
              <a:rPr lang="en-US" sz="2400" b="1" dirty="0"/>
              <a:t>h</a:t>
            </a:r>
          </a:p>
          <a:p>
            <a:r>
              <a:rPr lang="en-US" sz="2400" b="1" dirty="0"/>
              <a:t> g + h</a:t>
            </a:r>
          </a:p>
          <a:p>
            <a:endParaRPr lang="en-US" dirty="0"/>
          </a:p>
        </p:txBody>
      </p:sp>
    </p:spTree>
    <p:extLst>
      <p:ext uri="{BB962C8B-B14F-4D97-AF65-F5344CB8AC3E}">
        <p14:creationId xmlns:p14="http://schemas.microsoft.com/office/powerpoint/2010/main" val="819447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Complexity of Best 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a:bodyPr>
          <a:lstStyle/>
          <a:p>
            <a:pPr marL="0" indent="0">
              <a:spcBef>
                <a:spcPts val="0"/>
              </a:spcBef>
              <a:buNone/>
            </a:pPr>
            <a:r>
              <a:rPr lang="en-US" sz="2600" dirty="0"/>
              <a:t>If we don’t keep track of which nodes have been visited, is A* still complete and optimal?</a:t>
            </a:r>
          </a:p>
          <a:p>
            <a:pPr marL="0" indent="0">
              <a:spcBef>
                <a:spcPts val="0"/>
              </a:spcBef>
              <a:buNone/>
            </a:pPr>
            <a:endParaRPr lang="en-US" sz="2600" dirty="0"/>
          </a:p>
          <a:p>
            <a:pPr marL="0" indent="0">
              <a:spcBef>
                <a:spcPts val="0"/>
              </a:spcBef>
              <a:buNone/>
            </a:pPr>
            <a:r>
              <a:rPr lang="en-US" sz="2600" dirty="0"/>
              <a:t>Yes!</a:t>
            </a:r>
          </a:p>
          <a:p>
            <a:pPr marL="0" indent="0">
              <a:spcBef>
                <a:spcPts val="0"/>
              </a:spcBef>
              <a:buNone/>
            </a:pPr>
            <a:endParaRPr lang="en-US" sz="2600" dirty="0"/>
          </a:p>
          <a:p>
            <a:pPr marL="0" indent="0">
              <a:spcBef>
                <a:spcPts val="0"/>
              </a:spcBef>
              <a:buNone/>
            </a:pPr>
            <a:r>
              <a:rPr lang="en-US" sz="2600" dirty="0"/>
              <a:t>Because A* considers the distance travelled so far, it naturally penalizes paths with loops. Thus, many implementations of A* do not use V (i.e., don’t keep track of visited nodes; only has the frontier).</a:t>
            </a:r>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p:txBody>
      </p:sp>
    </p:spTree>
    <p:extLst>
      <p:ext uri="{BB962C8B-B14F-4D97-AF65-F5344CB8AC3E}">
        <p14:creationId xmlns:p14="http://schemas.microsoft.com/office/powerpoint/2010/main" val="3794916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2" end="2"/>
                                            </p:txEl>
                                          </p:spTgt>
                                        </p:tgtEl>
                                        <p:attrNameLst>
                                          <p:attrName>style.visibility</p:attrName>
                                        </p:attrNameLst>
                                      </p:cBhvr>
                                      <p:to>
                                        <p:strVal val="visible"/>
                                      </p:to>
                                    </p:set>
                                    <p:animEffect transition="in" filter="dissolve">
                                      <p:cBhvr>
                                        <p:cTn id="7" dur="500"/>
                                        <p:tgtEl>
                                          <p:spTgt spid="39">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4" end="4"/>
                                            </p:txEl>
                                          </p:spTgt>
                                        </p:tgtEl>
                                        <p:attrNameLst>
                                          <p:attrName>style.visibility</p:attrName>
                                        </p:attrNameLst>
                                      </p:cBhvr>
                                      <p:to>
                                        <p:strVal val="visible"/>
                                      </p:to>
                                    </p:set>
                                    <p:animEffect transition="in" filter="dissolve">
                                      <p:cBhvr>
                                        <p:cTn id="12" dur="500"/>
                                        <p:tgtEl>
                                          <p:spTgt spid="3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Complexity of Best 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a:bodyPr>
          <a:lstStyle/>
          <a:p>
            <a:pPr marL="0" indent="0">
              <a:spcBef>
                <a:spcPts val="0"/>
              </a:spcBef>
              <a:buNone/>
            </a:pPr>
            <a:r>
              <a:rPr lang="en-US" sz="2600" dirty="0"/>
              <a:t>Even if we don’t keep track of which nodes have already been visited, we often still run out of memory before we run out of time.</a:t>
            </a:r>
          </a:p>
          <a:p>
            <a:pPr marL="0" indent="0">
              <a:spcBef>
                <a:spcPts val="0"/>
              </a:spcBef>
              <a:buNone/>
            </a:pPr>
            <a:endParaRPr lang="en-US" sz="2600" dirty="0"/>
          </a:p>
          <a:p>
            <a:pPr marL="0" indent="0">
              <a:spcBef>
                <a:spcPts val="0"/>
              </a:spcBef>
              <a:buNone/>
            </a:pPr>
            <a:r>
              <a:rPr lang="en-US" sz="2600" dirty="0"/>
              <a:t>How might we save memory?</a:t>
            </a:r>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p:txBody>
      </p:sp>
    </p:spTree>
    <p:extLst>
      <p:ext uri="{BB962C8B-B14F-4D97-AF65-F5344CB8AC3E}">
        <p14:creationId xmlns:p14="http://schemas.microsoft.com/office/powerpoint/2010/main" val="378359262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Memory Bounded 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70000" lnSpcReduction="20000"/>
          </a:bodyPr>
          <a:lstStyle/>
          <a:p>
            <a:pPr marL="0" indent="0">
              <a:spcBef>
                <a:spcPts val="0"/>
              </a:spcBef>
              <a:buNone/>
            </a:pPr>
            <a:r>
              <a:rPr lang="en-US" sz="2600" dirty="0"/>
              <a:t>Set a maximum size for the frontier.</a:t>
            </a:r>
          </a:p>
          <a:p>
            <a:pPr marL="0" indent="0">
              <a:spcBef>
                <a:spcPts val="0"/>
              </a:spcBef>
              <a:buNone/>
            </a:pPr>
            <a:endParaRPr lang="en-US" sz="2600" dirty="0"/>
          </a:p>
          <a:p>
            <a:pPr marL="0" indent="0">
              <a:spcBef>
                <a:spcPts val="0"/>
              </a:spcBef>
              <a:buNone/>
            </a:pPr>
            <a:r>
              <a:rPr lang="en-US" sz="2600" dirty="0"/>
              <a:t>Do A* like normal, expanding the best leaf each turn (where best is the smallest value of </a:t>
            </a:r>
            <a:r>
              <a:rPr lang="en-US" sz="2600" i="1" dirty="0"/>
              <a:t>f(n) = g(n) + h(n)</a:t>
            </a:r>
          </a:p>
          <a:p>
            <a:pPr marL="0" indent="0">
              <a:spcBef>
                <a:spcPts val="0"/>
              </a:spcBef>
              <a:buNone/>
            </a:pPr>
            <a:endParaRPr lang="en-US" sz="2600" dirty="0"/>
          </a:p>
          <a:p>
            <a:pPr marL="0" indent="0">
              <a:spcBef>
                <a:spcPts val="0"/>
              </a:spcBef>
              <a:buNone/>
            </a:pPr>
            <a:r>
              <a:rPr lang="en-US" sz="2600" dirty="0"/>
              <a:t>If the frontier becomes “full” we need to drop a node. Which one to drop?</a:t>
            </a:r>
          </a:p>
          <a:p>
            <a:pPr marL="0" indent="0">
              <a:spcBef>
                <a:spcPts val="0"/>
              </a:spcBef>
              <a:buNone/>
            </a:pPr>
            <a:endParaRPr lang="en-US" sz="2600" dirty="0"/>
          </a:p>
          <a:p>
            <a:pPr marL="0" indent="0">
              <a:spcBef>
                <a:spcPts val="0"/>
              </a:spcBef>
              <a:buNone/>
            </a:pPr>
            <a:r>
              <a:rPr lang="en-US" sz="2600" dirty="0"/>
              <a:t>The “worst one!” The one with the highest f(n).</a:t>
            </a:r>
          </a:p>
          <a:p>
            <a:pPr marL="0" indent="0">
              <a:spcBef>
                <a:spcPts val="0"/>
              </a:spcBef>
              <a:buNone/>
            </a:pPr>
            <a:endParaRPr lang="en-US" sz="2600" dirty="0"/>
          </a:p>
          <a:p>
            <a:pPr marL="0" indent="0">
              <a:spcBef>
                <a:spcPts val="0"/>
              </a:spcBef>
              <a:buNone/>
            </a:pPr>
            <a:r>
              <a:rPr lang="en-US" sz="2600" dirty="0"/>
              <a:t>BUT – what if, heaven forbid, it turns out that thing we dropped WAS the path to the solution?</a:t>
            </a:r>
          </a:p>
          <a:p>
            <a:pPr marL="0" indent="0">
              <a:spcBef>
                <a:spcPts val="0"/>
              </a:spcBef>
              <a:buNone/>
            </a:pPr>
            <a:endParaRPr lang="en-US" sz="2600" dirty="0"/>
          </a:p>
          <a:p>
            <a:pPr marL="0" indent="0">
              <a:spcBef>
                <a:spcPts val="0"/>
              </a:spcBef>
              <a:buNone/>
            </a:pPr>
            <a:r>
              <a:rPr lang="en-US" sz="2600" dirty="0"/>
              <a:t>Easy – before we ‘forget’ a node on the frontier, we have its parent remember it’s best child.</a:t>
            </a:r>
          </a:p>
          <a:p>
            <a:pPr marL="0" indent="0">
              <a:spcBef>
                <a:spcPts val="0"/>
              </a:spcBef>
              <a:buNone/>
            </a:pPr>
            <a:endParaRPr lang="en-US" sz="2600" dirty="0"/>
          </a:p>
          <a:p>
            <a:pPr marL="0" indent="0">
              <a:spcBef>
                <a:spcPts val="0"/>
              </a:spcBef>
              <a:buNone/>
            </a:pPr>
            <a:endParaRPr lang="en-US" sz="2600" dirty="0"/>
          </a:p>
        </p:txBody>
      </p:sp>
    </p:spTree>
    <p:extLst>
      <p:ext uri="{BB962C8B-B14F-4D97-AF65-F5344CB8AC3E}">
        <p14:creationId xmlns:p14="http://schemas.microsoft.com/office/powerpoint/2010/main" val="1444297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Effect transition="in" filter="dissolve">
                                      <p:cBhvr>
                                        <p:cTn id="7" dur="500"/>
                                        <p:tgtEl>
                                          <p:spTgt spid="3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2" end="2"/>
                                            </p:txEl>
                                          </p:spTgt>
                                        </p:tgtEl>
                                        <p:attrNameLst>
                                          <p:attrName>style.visibility</p:attrName>
                                        </p:attrNameLst>
                                      </p:cBhvr>
                                      <p:to>
                                        <p:strVal val="visible"/>
                                      </p:to>
                                    </p:set>
                                    <p:animEffect transition="in" filter="dissolve">
                                      <p:cBhvr>
                                        <p:cTn id="12" dur="500"/>
                                        <p:tgtEl>
                                          <p:spTgt spid="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4" end="4"/>
                                            </p:txEl>
                                          </p:spTgt>
                                        </p:tgtEl>
                                        <p:attrNameLst>
                                          <p:attrName>style.visibility</p:attrName>
                                        </p:attrNameLst>
                                      </p:cBhvr>
                                      <p:to>
                                        <p:strVal val="visible"/>
                                      </p:to>
                                    </p:set>
                                    <p:animEffect transition="in" filter="dissolve">
                                      <p:cBhvr>
                                        <p:cTn id="17" dur="500"/>
                                        <p:tgtEl>
                                          <p:spTgt spid="39">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6" end="6"/>
                                            </p:txEl>
                                          </p:spTgt>
                                        </p:tgtEl>
                                        <p:attrNameLst>
                                          <p:attrName>style.visibility</p:attrName>
                                        </p:attrNameLst>
                                      </p:cBhvr>
                                      <p:to>
                                        <p:strVal val="visible"/>
                                      </p:to>
                                    </p:set>
                                    <p:animEffect transition="in" filter="dissolve">
                                      <p:cBhvr>
                                        <p:cTn id="22" dur="500"/>
                                        <p:tgtEl>
                                          <p:spTgt spid="39">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9">
                                            <p:txEl>
                                              <p:pRg st="8" end="8"/>
                                            </p:txEl>
                                          </p:spTgt>
                                        </p:tgtEl>
                                        <p:attrNameLst>
                                          <p:attrName>style.visibility</p:attrName>
                                        </p:attrNameLst>
                                      </p:cBhvr>
                                      <p:to>
                                        <p:strVal val="visible"/>
                                      </p:to>
                                    </p:set>
                                    <p:animEffect transition="in" filter="dissolve">
                                      <p:cBhvr>
                                        <p:cTn id="27" dur="500"/>
                                        <p:tgtEl>
                                          <p:spTgt spid="39">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9">
                                            <p:txEl>
                                              <p:pRg st="10" end="10"/>
                                            </p:txEl>
                                          </p:spTgt>
                                        </p:tgtEl>
                                        <p:attrNameLst>
                                          <p:attrName>style.visibility</p:attrName>
                                        </p:attrNameLst>
                                      </p:cBhvr>
                                      <p:to>
                                        <p:strVal val="visible"/>
                                      </p:to>
                                    </p:set>
                                    <p:animEffect transition="in" filter="dissolve">
                                      <p:cBhvr>
                                        <p:cTn id="32"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 Different flavors of Uninformed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lnSpcReduction="10000"/>
          </a:bodyPr>
          <a:lstStyle/>
          <a:p>
            <a:r>
              <a:rPr lang="en-US" sz="2400" dirty="0"/>
              <a:t>What were some of the different types of uninformed search?</a:t>
            </a:r>
          </a:p>
          <a:p>
            <a:r>
              <a:rPr lang="en-US" sz="2400" b="1" dirty="0"/>
              <a:t>Uniform Cost Search</a:t>
            </a:r>
          </a:p>
          <a:p>
            <a:pPr lvl="1"/>
            <a:r>
              <a:rPr lang="en-US" sz="2200" dirty="0"/>
              <a:t>Uses a priority queue for the frontier.</a:t>
            </a:r>
          </a:p>
          <a:p>
            <a:pPr lvl="2"/>
            <a:r>
              <a:rPr lang="en-US" sz="2100" dirty="0"/>
              <a:t>Key is the </a:t>
            </a:r>
            <a:r>
              <a:rPr lang="en-US" sz="2100" b="1" dirty="0"/>
              <a:t>step-cost.</a:t>
            </a:r>
          </a:p>
          <a:p>
            <a:pPr lvl="3"/>
            <a:r>
              <a:rPr lang="en-US" sz="2100" dirty="0"/>
              <a:t>Helpful when not every action is equal cost.</a:t>
            </a:r>
          </a:p>
          <a:p>
            <a:pPr lvl="2"/>
            <a:r>
              <a:rPr lang="en-US" sz="2100" dirty="0"/>
              <a:t>“Minimizing distance, not number of roads”</a:t>
            </a:r>
          </a:p>
          <a:p>
            <a:r>
              <a:rPr lang="en-US" sz="2400" b="1" dirty="0"/>
              <a:t>Bidirectional Search</a:t>
            </a:r>
          </a:p>
          <a:p>
            <a:pPr lvl="1"/>
            <a:r>
              <a:rPr lang="en-US" sz="2200" dirty="0"/>
              <a:t>“Solve the problem from both ends”</a:t>
            </a:r>
          </a:p>
          <a:p>
            <a:pPr lvl="1"/>
            <a:r>
              <a:rPr lang="en-US" sz="2200" dirty="0"/>
              <a:t>Has stipulations, but can be half as costly as BFS.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124" name="Picture 123">
            <a:extLst>
              <a:ext uri="{FF2B5EF4-FFF2-40B4-BE49-F238E27FC236}">
                <a16:creationId xmlns:a16="http://schemas.microsoft.com/office/drawing/2014/main" id="{D8081757-D1DC-7D40-9C7E-34F15D8B2C61}"/>
              </a:ext>
            </a:extLst>
          </p:cNvPr>
          <p:cNvPicPr>
            <a:picLocks noChangeAspect="1"/>
          </p:cNvPicPr>
          <p:nvPr/>
        </p:nvPicPr>
        <p:blipFill>
          <a:blip r:embed="rId3"/>
          <a:stretch>
            <a:fillRect/>
          </a:stretch>
        </p:blipFill>
        <p:spPr>
          <a:xfrm>
            <a:off x="8235003" y="2607277"/>
            <a:ext cx="3111748" cy="1878190"/>
          </a:xfrm>
          <a:prstGeom prst="rect">
            <a:avLst/>
          </a:prstGeom>
        </p:spPr>
      </p:pic>
      <p:pic>
        <p:nvPicPr>
          <p:cNvPr id="125" name="Picture 124">
            <a:extLst>
              <a:ext uri="{FF2B5EF4-FFF2-40B4-BE49-F238E27FC236}">
                <a16:creationId xmlns:a16="http://schemas.microsoft.com/office/drawing/2014/main" id="{01C150D0-4326-EE4B-B336-183EEEAAAA24}"/>
              </a:ext>
            </a:extLst>
          </p:cNvPr>
          <p:cNvPicPr>
            <a:picLocks noChangeAspect="1"/>
          </p:cNvPicPr>
          <p:nvPr/>
        </p:nvPicPr>
        <p:blipFill>
          <a:blip r:embed="rId4"/>
          <a:stretch>
            <a:fillRect/>
          </a:stretch>
        </p:blipFill>
        <p:spPr>
          <a:xfrm>
            <a:off x="8235003" y="4717738"/>
            <a:ext cx="3225016" cy="1615522"/>
          </a:xfrm>
          <a:prstGeom prst="rect">
            <a:avLst/>
          </a:prstGeom>
        </p:spPr>
      </p:pic>
    </p:spTree>
    <p:extLst>
      <p:ext uri="{BB962C8B-B14F-4D97-AF65-F5344CB8AC3E}">
        <p14:creationId xmlns:p14="http://schemas.microsoft.com/office/powerpoint/2010/main" val="704299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dissolve">
                                      <p:cBhvr>
                                        <p:cTn id="10" dur="500"/>
                                        <p:tgtEl>
                                          <p:spTgt spid="3">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dissolve">
                                      <p:cBhvr>
                                        <p:cTn id="13" dur="500"/>
                                        <p:tgtEl>
                                          <p:spTgt spid="3">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dissolve">
                                      <p:cBhvr>
                                        <p:cTn id="16" dur="500"/>
                                        <p:tgtEl>
                                          <p:spTgt spid="3">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24"/>
                                        </p:tgtEl>
                                        <p:attrNameLst>
                                          <p:attrName>style.visibility</p:attrName>
                                        </p:attrNameLst>
                                      </p:cBhvr>
                                      <p:to>
                                        <p:strVal val="visible"/>
                                      </p:to>
                                    </p:set>
                                    <p:animEffect transition="in" filter="dissolve">
                                      <p:cBhvr>
                                        <p:cTn id="21" dur="500"/>
                                        <p:tgtEl>
                                          <p:spTgt spid="124"/>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dissolve">
                                      <p:cBhvr>
                                        <p:cTn id="26" dur="500"/>
                                        <p:tgtEl>
                                          <p:spTgt spid="3">
                                            <p:txEl>
                                              <p:pRg st="6" end="6"/>
                                            </p:txEl>
                                          </p:spTgt>
                                        </p:tgtEl>
                                      </p:cBhvr>
                                    </p:animEffect>
                                  </p:childTnLst>
                                </p:cTn>
                              </p:par>
                              <p:par>
                                <p:cTn id="27" presetID="9"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dissolve">
                                      <p:cBhvr>
                                        <p:cTn id="29" dur="500"/>
                                        <p:tgtEl>
                                          <p:spTgt spid="3">
                                            <p:txEl>
                                              <p:pRg st="7" end="7"/>
                                            </p:txEl>
                                          </p:spTgt>
                                        </p:tgtEl>
                                      </p:cBhvr>
                                    </p:animEffect>
                                  </p:childTnLst>
                                </p:cTn>
                              </p:par>
                              <p:par>
                                <p:cTn id="30" presetID="9" presetClass="entr" presetSubtype="0" fill="hold"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dissolve">
                                      <p:cBhvr>
                                        <p:cTn id="32" dur="500"/>
                                        <p:tgtEl>
                                          <p:spTgt spid="3">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25"/>
                                        </p:tgtEl>
                                        <p:attrNameLst>
                                          <p:attrName>style.visibility</p:attrName>
                                        </p:attrNameLst>
                                      </p:cBhvr>
                                      <p:to>
                                        <p:strVal val="visible"/>
                                      </p:to>
                                    </p:set>
                                    <p:animEffect transition="in" filter="dissolve">
                                      <p:cBhvr>
                                        <p:cTn id="37"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Memory Bounded 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lnSpcReduction="20000"/>
          </a:bodyPr>
          <a:lstStyle/>
          <a:p>
            <a:pPr marL="0" indent="0">
              <a:spcBef>
                <a:spcPts val="0"/>
              </a:spcBef>
              <a:buNone/>
            </a:pPr>
            <a:r>
              <a:rPr lang="en-US" sz="2600" dirty="0"/>
              <a:t>If in the future, it *does* turn out that the best path was one we had forgotten…</a:t>
            </a:r>
          </a:p>
          <a:p>
            <a:pPr marL="0" indent="0">
              <a:spcBef>
                <a:spcPts val="0"/>
              </a:spcBef>
              <a:buNone/>
            </a:pPr>
            <a:endParaRPr lang="en-US" sz="2600" dirty="0"/>
          </a:p>
          <a:p>
            <a:pPr marL="0" indent="0">
              <a:spcBef>
                <a:spcPts val="0"/>
              </a:spcBef>
              <a:buNone/>
            </a:pPr>
            <a:r>
              <a:rPr lang="en-US" sz="2600" dirty="0"/>
              <a:t>We can confirm this, since the parent remembers the value.</a:t>
            </a:r>
          </a:p>
          <a:p>
            <a:pPr marL="0" indent="0">
              <a:spcBef>
                <a:spcPts val="0"/>
              </a:spcBef>
              <a:buNone/>
            </a:pPr>
            <a:endParaRPr lang="en-US" sz="2600" dirty="0"/>
          </a:p>
          <a:p>
            <a:pPr marL="0" indent="0">
              <a:spcBef>
                <a:spcPts val="0"/>
              </a:spcBef>
              <a:buNone/>
            </a:pPr>
            <a:r>
              <a:rPr lang="en-US" sz="2600" dirty="0"/>
              <a:t>We can go back and re-expand the node that we had previously forgotten.</a:t>
            </a:r>
          </a:p>
          <a:p>
            <a:pPr marL="0" indent="0">
              <a:spcBef>
                <a:spcPts val="0"/>
              </a:spcBef>
              <a:buNone/>
            </a:pPr>
            <a:r>
              <a:rPr lang="en-US" sz="2600" dirty="0"/>
              <a:t>	</a:t>
            </a:r>
          </a:p>
          <a:p>
            <a:pPr marL="0" indent="0">
              <a:spcBef>
                <a:spcPts val="0"/>
              </a:spcBef>
              <a:buNone/>
            </a:pPr>
            <a:r>
              <a:rPr lang="en-US" sz="2600" dirty="0"/>
              <a:t>Tradeoffs: Some time wasted, since we are re-doing work, but we saved on memory usage!</a:t>
            </a:r>
          </a:p>
          <a:p>
            <a:pPr marL="0" indent="0">
              <a:spcBef>
                <a:spcPts val="0"/>
              </a:spcBef>
              <a:buNone/>
            </a:pPr>
            <a:endParaRPr lang="en-US" sz="2600" dirty="0"/>
          </a:p>
        </p:txBody>
      </p:sp>
    </p:spTree>
    <p:extLst>
      <p:ext uri="{BB962C8B-B14F-4D97-AF65-F5344CB8AC3E}">
        <p14:creationId xmlns:p14="http://schemas.microsoft.com/office/powerpoint/2010/main" val="1012347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Effect transition="in" filter="dissolve">
                                      <p:cBhvr>
                                        <p:cTn id="7" dur="500"/>
                                        <p:tgtEl>
                                          <p:spTgt spid="3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2" end="2"/>
                                            </p:txEl>
                                          </p:spTgt>
                                        </p:tgtEl>
                                        <p:attrNameLst>
                                          <p:attrName>style.visibility</p:attrName>
                                        </p:attrNameLst>
                                      </p:cBhvr>
                                      <p:to>
                                        <p:strVal val="visible"/>
                                      </p:to>
                                    </p:set>
                                    <p:animEffect transition="in" filter="dissolve">
                                      <p:cBhvr>
                                        <p:cTn id="12" dur="500"/>
                                        <p:tgtEl>
                                          <p:spTgt spid="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4" end="4"/>
                                            </p:txEl>
                                          </p:spTgt>
                                        </p:tgtEl>
                                        <p:attrNameLst>
                                          <p:attrName>style.visibility</p:attrName>
                                        </p:attrNameLst>
                                      </p:cBhvr>
                                      <p:to>
                                        <p:strVal val="visible"/>
                                      </p:to>
                                    </p:set>
                                    <p:animEffect transition="in" filter="dissolve">
                                      <p:cBhvr>
                                        <p:cTn id="17" dur="500"/>
                                        <p:tgtEl>
                                          <p:spTgt spid="39">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6" end="6"/>
                                            </p:txEl>
                                          </p:spTgt>
                                        </p:tgtEl>
                                        <p:attrNameLst>
                                          <p:attrName>style.visibility</p:attrName>
                                        </p:attrNameLst>
                                      </p:cBhvr>
                                      <p:to>
                                        <p:strVal val="visible"/>
                                      </p:to>
                                    </p:set>
                                    <p:animEffect transition="in" filter="dissolve">
                                      <p:cBhvr>
                                        <p:cTn id="22"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Brief Recap – Iterative Deepening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37056" y="1742340"/>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endParaRPr lang="en-US" sz="2600" dirty="0"/>
          </a:p>
        </p:txBody>
      </p:sp>
      <p:sp>
        <p:nvSpPr>
          <p:cNvPr id="4" name="Oval 3">
            <a:extLst>
              <a:ext uri="{FF2B5EF4-FFF2-40B4-BE49-F238E27FC236}">
                <a16:creationId xmlns:a16="http://schemas.microsoft.com/office/drawing/2014/main" id="{54F7AD5B-AA49-7D47-BDC7-7F765F96D59D}"/>
              </a:ext>
            </a:extLst>
          </p:cNvPr>
          <p:cNvSpPr/>
          <p:nvPr/>
        </p:nvSpPr>
        <p:spPr>
          <a:xfrm>
            <a:off x="2484925" y="1913449"/>
            <a:ext cx="336939" cy="30134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5" name="Oval 4">
            <a:extLst>
              <a:ext uri="{FF2B5EF4-FFF2-40B4-BE49-F238E27FC236}">
                <a16:creationId xmlns:a16="http://schemas.microsoft.com/office/drawing/2014/main" id="{24301268-6DA4-BD44-AB48-CFE0B4C24243}"/>
              </a:ext>
            </a:extLst>
          </p:cNvPr>
          <p:cNvSpPr/>
          <p:nvPr/>
        </p:nvSpPr>
        <p:spPr>
          <a:xfrm>
            <a:off x="3625865" y="1913449"/>
            <a:ext cx="336939" cy="301348"/>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3" name="TextBox 2">
            <a:extLst>
              <a:ext uri="{FF2B5EF4-FFF2-40B4-BE49-F238E27FC236}">
                <a16:creationId xmlns:a16="http://schemas.microsoft.com/office/drawing/2014/main" id="{259E07FB-FD01-9F47-A898-40D104F54D30}"/>
              </a:ext>
            </a:extLst>
          </p:cNvPr>
          <p:cNvSpPr txBox="1"/>
          <p:nvPr/>
        </p:nvSpPr>
        <p:spPr>
          <a:xfrm>
            <a:off x="648732" y="1913449"/>
            <a:ext cx="1124465" cy="369332"/>
          </a:xfrm>
          <a:prstGeom prst="rect">
            <a:avLst/>
          </a:prstGeom>
          <a:noFill/>
        </p:spPr>
        <p:txBody>
          <a:bodyPr wrap="square" rtlCol="0">
            <a:spAutoFit/>
          </a:bodyPr>
          <a:lstStyle/>
          <a:p>
            <a:r>
              <a:rPr lang="en-US" dirty="0"/>
              <a:t>Limit = 0</a:t>
            </a:r>
          </a:p>
        </p:txBody>
      </p:sp>
      <p:sp>
        <p:nvSpPr>
          <p:cNvPr id="7" name="Oval 6">
            <a:extLst>
              <a:ext uri="{FF2B5EF4-FFF2-40B4-BE49-F238E27FC236}">
                <a16:creationId xmlns:a16="http://schemas.microsoft.com/office/drawing/2014/main" id="{40C79B30-7903-E542-A6D2-29B8CDD295CB}"/>
              </a:ext>
            </a:extLst>
          </p:cNvPr>
          <p:cNvSpPr/>
          <p:nvPr/>
        </p:nvSpPr>
        <p:spPr>
          <a:xfrm>
            <a:off x="2484925" y="2584833"/>
            <a:ext cx="336939" cy="30134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9" name="TextBox 8">
            <a:extLst>
              <a:ext uri="{FF2B5EF4-FFF2-40B4-BE49-F238E27FC236}">
                <a16:creationId xmlns:a16="http://schemas.microsoft.com/office/drawing/2014/main" id="{FF96F5AE-A46C-B948-93EA-7753B136FC68}"/>
              </a:ext>
            </a:extLst>
          </p:cNvPr>
          <p:cNvSpPr txBox="1"/>
          <p:nvPr/>
        </p:nvSpPr>
        <p:spPr>
          <a:xfrm>
            <a:off x="648732" y="2584833"/>
            <a:ext cx="1124465" cy="369332"/>
          </a:xfrm>
          <a:prstGeom prst="rect">
            <a:avLst/>
          </a:prstGeom>
          <a:noFill/>
        </p:spPr>
        <p:txBody>
          <a:bodyPr wrap="square" rtlCol="0">
            <a:spAutoFit/>
          </a:bodyPr>
          <a:lstStyle/>
          <a:p>
            <a:r>
              <a:rPr lang="en-US" dirty="0"/>
              <a:t>Limit = 1</a:t>
            </a:r>
          </a:p>
        </p:txBody>
      </p:sp>
      <p:cxnSp>
        <p:nvCxnSpPr>
          <p:cNvPr id="10" name="Straight Arrow Connector 9">
            <a:extLst>
              <a:ext uri="{FF2B5EF4-FFF2-40B4-BE49-F238E27FC236}">
                <a16:creationId xmlns:a16="http://schemas.microsoft.com/office/drawing/2014/main" id="{E6857412-4945-0C45-B1FF-9632B7F326BE}"/>
              </a:ext>
            </a:extLst>
          </p:cNvPr>
          <p:cNvCxnSpPr>
            <a:stCxn id="7" idx="4"/>
          </p:cNvCxnSpPr>
          <p:nvPr/>
        </p:nvCxnSpPr>
        <p:spPr>
          <a:xfrm flipH="1">
            <a:off x="2088292" y="2886181"/>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35F39ED-5D55-DA49-863F-F51536B03C16}"/>
              </a:ext>
            </a:extLst>
          </p:cNvPr>
          <p:cNvCxnSpPr>
            <a:cxnSpLocks/>
            <a:stCxn id="7" idx="4"/>
          </p:cNvCxnSpPr>
          <p:nvPr/>
        </p:nvCxnSpPr>
        <p:spPr>
          <a:xfrm>
            <a:off x="2653395" y="2886181"/>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94133616-CA58-994F-8D27-CC2083BC4B6C}"/>
              </a:ext>
            </a:extLst>
          </p:cNvPr>
          <p:cNvSpPr/>
          <p:nvPr/>
        </p:nvSpPr>
        <p:spPr>
          <a:xfrm>
            <a:off x="1824245" y="3429000"/>
            <a:ext cx="336939" cy="301348"/>
          </a:xfrm>
          <a:prstGeom prst="ellipse">
            <a:avLst/>
          </a:prstGeom>
          <a:solidFill>
            <a:srgbClr val="F3F3F3">
              <a:alpha val="64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6" name="Oval 15">
            <a:extLst>
              <a:ext uri="{FF2B5EF4-FFF2-40B4-BE49-F238E27FC236}">
                <a16:creationId xmlns:a16="http://schemas.microsoft.com/office/drawing/2014/main" id="{83ED8D51-E0DF-9340-BB63-43E3B782DD12}"/>
              </a:ext>
            </a:extLst>
          </p:cNvPr>
          <p:cNvSpPr/>
          <p:nvPr/>
        </p:nvSpPr>
        <p:spPr>
          <a:xfrm>
            <a:off x="2941719" y="3374819"/>
            <a:ext cx="336939" cy="301348"/>
          </a:xfrm>
          <a:prstGeom prst="ellipse">
            <a:avLst/>
          </a:prstGeom>
          <a:solidFill>
            <a:srgbClr val="F3F3F3">
              <a:alpha val="39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2" name="Oval 21">
            <a:extLst>
              <a:ext uri="{FF2B5EF4-FFF2-40B4-BE49-F238E27FC236}">
                <a16:creationId xmlns:a16="http://schemas.microsoft.com/office/drawing/2014/main" id="{4E6E7123-3296-E347-AEE5-0ABF708F3D5B}"/>
              </a:ext>
            </a:extLst>
          </p:cNvPr>
          <p:cNvSpPr/>
          <p:nvPr/>
        </p:nvSpPr>
        <p:spPr>
          <a:xfrm>
            <a:off x="4338021" y="2584833"/>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3" name="Straight Arrow Connector 22">
            <a:extLst>
              <a:ext uri="{FF2B5EF4-FFF2-40B4-BE49-F238E27FC236}">
                <a16:creationId xmlns:a16="http://schemas.microsoft.com/office/drawing/2014/main" id="{46A7ACBB-3D6E-2742-BBC5-5D3B833CD329}"/>
              </a:ext>
            </a:extLst>
          </p:cNvPr>
          <p:cNvCxnSpPr>
            <a:stCxn id="22" idx="4"/>
          </p:cNvCxnSpPr>
          <p:nvPr/>
        </p:nvCxnSpPr>
        <p:spPr>
          <a:xfrm flipH="1">
            <a:off x="3941388" y="2886181"/>
            <a:ext cx="565103" cy="542819"/>
          </a:xfrm>
          <a:prstGeom prst="straightConnector1">
            <a:avLst/>
          </a:prstGeom>
          <a:ln w="1587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174B258E-E94D-EB4F-8B33-5BB2E537DD6A}"/>
              </a:ext>
            </a:extLst>
          </p:cNvPr>
          <p:cNvCxnSpPr>
            <a:cxnSpLocks/>
            <a:stCxn id="22" idx="4"/>
          </p:cNvCxnSpPr>
          <p:nvPr/>
        </p:nvCxnSpPr>
        <p:spPr>
          <a:xfrm>
            <a:off x="4506491" y="2886181"/>
            <a:ext cx="396633" cy="472057"/>
          </a:xfrm>
          <a:prstGeom prst="straightConnector1">
            <a:avLst/>
          </a:prstGeom>
          <a:ln w="15875" cmpd="sng">
            <a:prstDash val="solid"/>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4D578D94-368E-6540-AAF7-B28289810B17}"/>
              </a:ext>
            </a:extLst>
          </p:cNvPr>
          <p:cNvSpPr/>
          <p:nvPr/>
        </p:nvSpPr>
        <p:spPr>
          <a:xfrm>
            <a:off x="3677341" y="3429000"/>
            <a:ext cx="336939" cy="301348"/>
          </a:xfrm>
          <a:prstGeom prst="ellipse">
            <a:avLst/>
          </a:prstGeom>
          <a:solidFill>
            <a:srgbClr val="FF0000"/>
          </a:solid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6" name="Oval 25">
            <a:extLst>
              <a:ext uri="{FF2B5EF4-FFF2-40B4-BE49-F238E27FC236}">
                <a16:creationId xmlns:a16="http://schemas.microsoft.com/office/drawing/2014/main" id="{B8FF7C62-71D4-2544-9CC9-868BF05F7C93}"/>
              </a:ext>
            </a:extLst>
          </p:cNvPr>
          <p:cNvSpPr/>
          <p:nvPr/>
        </p:nvSpPr>
        <p:spPr>
          <a:xfrm>
            <a:off x="4794815" y="3374819"/>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7" name="Oval 26">
            <a:extLst>
              <a:ext uri="{FF2B5EF4-FFF2-40B4-BE49-F238E27FC236}">
                <a16:creationId xmlns:a16="http://schemas.microsoft.com/office/drawing/2014/main" id="{CB470211-7F9D-9548-8B7E-0137ACD63348}"/>
              </a:ext>
            </a:extLst>
          </p:cNvPr>
          <p:cNvSpPr/>
          <p:nvPr/>
        </p:nvSpPr>
        <p:spPr>
          <a:xfrm>
            <a:off x="6268769" y="2530652"/>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8" name="Straight Arrow Connector 27">
            <a:extLst>
              <a:ext uri="{FF2B5EF4-FFF2-40B4-BE49-F238E27FC236}">
                <a16:creationId xmlns:a16="http://schemas.microsoft.com/office/drawing/2014/main" id="{FE453E61-0801-6940-BF12-6B4CB0BD1655}"/>
              </a:ext>
            </a:extLst>
          </p:cNvPr>
          <p:cNvCxnSpPr>
            <a:stCxn id="27" idx="4"/>
          </p:cNvCxnSpPr>
          <p:nvPr/>
        </p:nvCxnSpPr>
        <p:spPr>
          <a:xfrm flipH="1">
            <a:off x="5872136" y="2832000"/>
            <a:ext cx="565103" cy="542819"/>
          </a:xfrm>
          <a:prstGeom prst="straightConnector1">
            <a:avLst/>
          </a:prstGeom>
          <a:ln w="1587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DF036C8-F2AF-564B-B3A5-CFE50988AEA7}"/>
              </a:ext>
            </a:extLst>
          </p:cNvPr>
          <p:cNvCxnSpPr>
            <a:cxnSpLocks/>
            <a:stCxn id="27" idx="4"/>
          </p:cNvCxnSpPr>
          <p:nvPr/>
        </p:nvCxnSpPr>
        <p:spPr>
          <a:xfrm>
            <a:off x="6437239" y="2832000"/>
            <a:ext cx="396633" cy="472057"/>
          </a:xfrm>
          <a:prstGeom prst="straightConnector1">
            <a:avLst/>
          </a:prstGeom>
          <a:ln w="15875" cmpd="sng">
            <a:prstDash val="solid"/>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8AD603B5-B504-4F4E-9287-8678526D3D6D}"/>
              </a:ext>
            </a:extLst>
          </p:cNvPr>
          <p:cNvSpPr/>
          <p:nvPr/>
        </p:nvSpPr>
        <p:spPr>
          <a:xfrm>
            <a:off x="5608089" y="3374819"/>
            <a:ext cx="336939" cy="301348"/>
          </a:xfrm>
          <a:prstGeom prst="ellipse">
            <a:avLst/>
          </a:prstGeom>
          <a:solidFill>
            <a:schemeClr val="tx1"/>
          </a:solid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31" name="Oval 30">
            <a:extLst>
              <a:ext uri="{FF2B5EF4-FFF2-40B4-BE49-F238E27FC236}">
                <a16:creationId xmlns:a16="http://schemas.microsoft.com/office/drawing/2014/main" id="{76683237-F3DF-E54A-BE37-E8993921E07D}"/>
              </a:ext>
            </a:extLst>
          </p:cNvPr>
          <p:cNvSpPr/>
          <p:nvPr/>
        </p:nvSpPr>
        <p:spPr>
          <a:xfrm>
            <a:off x="6725563" y="3320638"/>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32" name="Oval 31">
            <a:extLst>
              <a:ext uri="{FF2B5EF4-FFF2-40B4-BE49-F238E27FC236}">
                <a16:creationId xmlns:a16="http://schemas.microsoft.com/office/drawing/2014/main" id="{CD655A2A-9691-354C-81C8-46CB57740040}"/>
              </a:ext>
            </a:extLst>
          </p:cNvPr>
          <p:cNvSpPr/>
          <p:nvPr/>
        </p:nvSpPr>
        <p:spPr>
          <a:xfrm>
            <a:off x="8569851" y="2530652"/>
            <a:ext cx="336939" cy="301348"/>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3" name="Straight Arrow Connector 32">
            <a:extLst>
              <a:ext uri="{FF2B5EF4-FFF2-40B4-BE49-F238E27FC236}">
                <a16:creationId xmlns:a16="http://schemas.microsoft.com/office/drawing/2014/main" id="{A814C935-C198-E648-A4ED-5E0960803253}"/>
              </a:ext>
            </a:extLst>
          </p:cNvPr>
          <p:cNvCxnSpPr>
            <a:stCxn id="32" idx="4"/>
          </p:cNvCxnSpPr>
          <p:nvPr/>
        </p:nvCxnSpPr>
        <p:spPr>
          <a:xfrm flipH="1">
            <a:off x="8173218" y="2832000"/>
            <a:ext cx="565103" cy="542819"/>
          </a:xfrm>
          <a:prstGeom prst="straightConnector1">
            <a:avLst/>
          </a:prstGeom>
          <a:ln w="1587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7F386BC1-8A59-4145-8B70-BEF329EE9D7A}"/>
              </a:ext>
            </a:extLst>
          </p:cNvPr>
          <p:cNvCxnSpPr>
            <a:cxnSpLocks/>
            <a:stCxn id="32" idx="4"/>
          </p:cNvCxnSpPr>
          <p:nvPr/>
        </p:nvCxnSpPr>
        <p:spPr>
          <a:xfrm>
            <a:off x="8738321" y="2832000"/>
            <a:ext cx="396633" cy="472057"/>
          </a:xfrm>
          <a:prstGeom prst="straightConnector1">
            <a:avLst/>
          </a:prstGeom>
          <a:ln w="15875" cmpd="sng">
            <a:prstDash val="solid"/>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875DD768-D90F-394D-A7FE-E4A06B673480}"/>
              </a:ext>
            </a:extLst>
          </p:cNvPr>
          <p:cNvSpPr/>
          <p:nvPr/>
        </p:nvSpPr>
        <p:spPr>
          <a:xfrm>
            <a:off x="7909171" y="3374819"/>
            <a:ext cx="336939" cy="301348"/>
          </a:xfrm>
          <a:prstGeom prst="ellipse">
            <a:avLst/>
          </a:prstGeom>
          <a:solidFill>
            <a:schemeClr val="tx1"/>
          </a:solid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36" name="Oval 35">
            <a:extLst>
              <a:ext uri="{FF2B5EF4-FFF2-40B4-BE49-F238E27FC236}">
                <a16:creationId xmlns:a16="http://schemas.microsoft.com/office/drawing/2014/main" id="{184AD0A4-B2C7-104B-A487-42FF27F292A3}"/>
              </a:ext>
            </a:extLst>
          </p:cNvPr>
          <p:cNvSpPr/>
          <p:nvPr/>
        </p:nvSpPr>
        <p:spPr>
          <a:xfrm>
            <a:off x="9026645" y="3320638"/>
            <a:ext cx="336939" cy="301348"/>
          </a:xfrm>
          <a:prstGeom prst="ellipse">
            <a:avLst/>
          </a:prstGeom>
          <a:solidFill>
            <a:schemeClr val="tx1"/>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a:extLst>
              <a:ext uri="{FF2B5EF4-FFF2-40B4-BE49-F238E27FC236}">
                <a16:creationId xmlns:a16="http://schemas.microsoft.com/office/drawing/2014/main" id="{880C64B3-981B-FA48-88A7-1BEEE579021C}"/>
              </a:ext>
            </a:extLst>
          </p:cNvPr>
          <p:cNvSpPr txBox="1"/>
          <p:nvPr/>
        </p:nvSpPr>
        <p:spPr>
          <a:xfrm>
            <a:off x="648732" y="3995288"/>
            <a:ext cx="1124465" cy="369332"/>
          </a:xfrm>
          <a:prstGeom prst="rect">
            <a:avLst/>
          </a:prstGeom>
          <a:noFill/>
        </p:spPr>
        <p:txBody>
          <a:bodyPr wrap="square" rtlCol="0">
            <a:spAutoFit/>
          </a:bodyPr>
          <a:lstStyle/>
          <a:p>
            <a:r>
              <a:rPr lang="en-US" dirty="0"/>
              <a:t>Limit = 2</a:t>
            </a:r>
          </a:p>
        </p:txBody>
      </p:sp>
      <p:grpSp>
        <p:nvGrpSpPr>
          <p:cNvPr id="131" name="Group 130">
            <a:extLst>
              <a:ext uri="{FF2B5EF4-FFF2-40B4-BE49-F238E27FC236}">
                <a16:creationId xmlns:a16="http://schemas.microsoft.com/office/drawing/2014/main" id="{ED87735A-B991-694A-B615-9DED750A901F}"/>
              </a:ext>
            </a:extLst>
          </p:cNvPr>
          <p:cNvGrpSpPr/>
          <p:nvPr/>
        </p:nvGrpSpPr>
        <p:grpSpPr>
          <a:xfrm>
            <a:off x="702426" y="3995288"/>
            <a:ext cx="2845203" cy="1658131"/>
            <a:chOff x="702426" y="3995288"/>
            <a:chExt cx="2845203" cy="1658131"/>
          </a:xfrm>
        </p:grpSpPr>
        <p:grpSp>
          <p:nvGrpSpPr>
            <p:cNvPr id="89" name="Group 88">
              <a:extLst>
                <a:ext uri="{FF2B5EF4-FFF2-40B4-BE49-F238E27FC236}">
                  <a16:creationId xmlns:a16="http://schemas.microsoft.com/office/drawing/2014/main" id="{EF001BF0-1E09-7C40-AC78-2D1030BD963A}"/>
                </a:ext>
              </a:extLst>
            </p:cNvPr>
            <p:cNvGrpSpPr/>
            <p:nvPr/>
          </p:nvGrpSpPr>
          <p:grpSpPr>
            <a:xfrm>
              <a:off x="702426" y="3995288"/>
              <a:ext cx="2845203" cy="1658131"/>
              <a:chOff x="702426" y="3995288"/>
              <a:chExt cx="2845203" cy="1658131"/>
            </a:xfrm>
          </p:grpSpPr>
          <p:sp>
            <p:nvSpPr>
              <p:cNvPr id="37" name="Oval 36">
                <a:extLst>
                  <a:ext uri="{FF2B5EF4-FFF2-40B4-BE49-F238E27FC236}">
                    <a16:creationId xmlns:a16="http://schemas.microsoft.com/office/drawing/2014/main" id="{941ADE57-D258-D842-8243-95938D0B3E6F}"/>
                  </a:ext>
                </a:extLst>
              </p:cNvPr>
              <p:cNvSpPr/>
              <p:nvPr/>
            </p:nvSpPr>
            <p:spPr>
              <a:xfrm>
                <a:off x="2484925" y="3995288"/>
                <a:ext cx="336939" cy="30134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39" name="Straight Arrow Connector 38">
                <a:extLst>
                  <a:ext uri="{FF2B5EF4-FFF2-40B4-BE49-F238E27FC236}">
                    <a16:creationId xmlns:a16="http://schemas.microsoft.com/office/drawing/2014/main" id="{89947C0B-392A-164B-BF8B-74795B83B63B}"/>
                  </a:ext>
                </a:extLst>
              </p:cNvPr>
              <p:cNvCxnSpPr>
                <a:stCxn id="37" idx="4"/>
              </p:cNvCxnSpPr>
              <p:nvPr/>
            </p:nvCxnSpPr>
            <p:spPr>
              <a:xfrm flipH="1">
                <a:off x="2088292" y="4296636"/>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043F9B3-38FA-BF4A-B8C8-E7D7DF2D8C1A}"/>
                  </a:ext>
                </a:extLst>
              </p:cNvPr>
              <p:cNvCxnSpPr>
                <a:cxnSpLocks/>
                <a:stCxn id="37" idx="4"/>
              </p:cNvCxnSpPr>
              <p:nvPr/>
            </p:nvCxnSpPr>
            <p:spPr>
              <a:xfrm>
                <a:off x="2653395" y="4296636"/>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43614BDA-44DF-3F43-8DFA-5C31527AEE9D}"/>
                  </a:ext>
                </a:extLst>
              </p:cNvPr>
              <p:cNvSpPr/>
              <p:nvPr/>
            </p:nvSpPr>
            <p:spPr>
              <a:xfrm>
                <a:off x="1824245" y="4839455"/>
                <a:ext cx="336939" cy="301348"/>
              </a:xfrm>
              <a:prstGeom prst="ellipse">
                <a:avLst/>
              </a:prstGeom>
              <a:solidFill>
                <a:srgbClr val="F3F3F3">
                  <a:alpha val="64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42" name="Oval 41">
                <a:extLst>
                  <a:ext uri="{FF2B5EF4-FFF2-40B4-BE49-F238E27FC236}">
                    <a16:creationId xmlns:a16="http://schemas.microsoft.com/office/drawing/2014/main" id="{5959C2BD-A4C2-774C-911C-53A713E3DC76}"/>
                  </a:ext>
                </a:extLst>
              </p:cNvPr>
              <p:cNvSpPr/>
              <p:nvPr/>
            </p:nvSpPr>
            <p:spPr>
              <a:xfrm>
                <a:off x="2941719" y="4785274"/>
                <a:ext cx="336939" cy="301348"/>
              </a:xfrm>
              <a:prstGeom prst="ellipse">
                <a:avLst/>
              </a:prstGeom>
              <a:solidFill>
                <a:srgbClr val="F3F3F3">
                  <a:alpha val="39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58" name="Oval 57">
                <a:extLst>
                  <a:ext uri="{FF2B5EF4-FFF2-40B4-BE49-F238E27FC236}">
                    <a16:creationId xmlns:a16="http://schemas.microsoft.com/office/drawing/2014/main" id="{68FFEC9E-A267-B74B-835C-6FF68BB955D1}"/>
                  </a:ext>
                </a:extLst>
              </p:cNvPr>
              <p:cNvSpPr/>
              <p:nvPr/>
            </p:nvSpPr>
            <p:spPr>
              <a:xfrm>
                <a:off x="702426" y="5345624"/>
                <a:ext cx="336939" cy="301348"/>
              </a:xfrm>
              <a:prstGeom prst="ellipse">
                <a:avLst/>
              </a:prstGeom>
              <a:solidFill>
                <a:srgbClr val="F3F3F3">
                  <a:alpha val="0"/>
                </a:srgbClr>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72" name="Oval 71">
                <a:extLst>
                  <a:ext uri="{FF2B5EF4-FFF2-40B4-BE49-F238E27FC236}">
                    <a16:creationId xmlns:a16="http://schemas.microsoft.com/office/drawing/2014/main" id="{4DA981CE-DABE-734D-B265-0D409222D437}"/>
                  </a:ext>
                </a:extLst>
              </p:cNvPr>
              <p:cNvSpPr/>
              <p:nvPr/>
            </p:nvSpPr>
            <p:spPr>
              <a:xfrm>
                <a:off x="1660496" y="5326784"/>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78" name="Oval 77">
                <a:extLst>
                  <a:ext uri="{FF2B5EF4-FFF2-40B4-BE49-F238E27FC236}">
                    <a16:creationId xmlns:a16="http://schemas.microsoft.com/office/drawing/2014/main" id="{D6EFDEA0-D78C-5D4F-8C54-E8097682583F}"/>
                  </a:ext>
                </a:extLst>
              </p:cNvPr>
              <p:cNvSpPr/>
              <p:nvPr/>
            </p:nvSpPr>
            <p:spPr>
              <a:xfrm>
                <a:off x="2431583" y="5352071"/>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84" name="Oval 83">
                <a:extLst>
                  <a:ext uri="{FF2B5EF4-FFF2-40B4-BE49-F238E27FC236}">
                    <a16:creationId xmlns:a16="http://schemas.microsoft.com/office/drawing/2014/main" id="{01312729-779A-0543-BF5B-095B4F4791D0}"/>
                  </a:ext>
                </a:extLst>
              </p:cNvPr>
              <p:cNvSpPr/>
              <p:nvPr/>
            </p:nvSpPr>
            <p:spPr>
              <a:xfrm>
                <a:off x="3210690" y="5337337"/>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cxnSp>
          <p:nvCxnSpPr>
            <p:cNvPr id="120" name="Straight Arrow Connector 119">
              <a:extLst>
                <a:ext uri="{FF2B5EF4-FFF2-40B4-BE49-F238E27FC236}">
                  <a16:creationId xmlns:a16="http://schemas.microsoft.com/office/drawing/2014/main" id="{E9ADEEDE-B5E5-6145-A133-9A3A4B2B7301}"/>
                </a:ext>
              </a:extLst>
            </p:cNvPr>
            <p:cNvCxnSpPr>
              <a:cxnSpLocks/>
              <a:stCxn id="41" idx="3"/>
            </p:cNvCxnSpPr>
            <p:nvPr/>
          </p:nvCxnSpPr>
          <p:spPr>
            <a:xfrm flipH="1">
              <a:off x="771319" y="5096672"/>
              <a:ext cx="1102270" cy="290608"/>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E5A0C46F-1ACE-1448-874A-5ECAC6C5E992}"/>
                </a:ext>
              </a:extLst>
            </p:cNvPr>
            <p:cNvCxnSpPr>
              <a:cxnSpLocks/>
              <a:stCxn id="41" idx="4"/>
              <a:endCxn id="72" idx="0"/>
            </p:cNvCxnSpPr>
            <p:nvPr/>
          </p:nvCxnSpPr>
          <p:spPr>
            <a:xfrm flipH="1">
              <a:off x="1828966" y="5140803"/>
              <a:ext cx="163749" cy="185981"/>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906FAB8E-8F71-5542-AD0D-D706DDF10DA5}"/>
                </a:ext>
              </a:extLst>
            </p:cNvPr>
            <p:cNvCxnSpPr>
              <a:cxnSpLocks/>
              <a:stCxn id="42" idx="4"/>
              <a:endCxn id="78" idx="0"/>
            </p:cNvCxnSpPr>
            <p:nvPr/>
          </p:nvCxnSpPr>
          <p:spPr>
            <a:xfrm flipH="1">
              <a:off x="2600053" y="5086622"/>
              <a:ext cx="510136" cy="26544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30986E1C-892B-1E48-9A94-A1FC0F7E0C99}"/>
                </a:ext>
              </a:extLst>
            </p:cNvPr>
            <p:cNvCxnSpPr>
              <a:cxnSpLocks/>
              <a:stCxn id="42" idx="4"/>
              <a:endCxn id="84" idx="0"/>
            </p:cNvCxnSpPr>
            <p:nvPr/>
          </p:nvCxnSpPr>
          <p:spPr>
            <a:xfrm>
              <a:off x="3110189" y="5086622"/>
              <a:ext cx="268971" cy="250715"/>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167" name="Group 166">
            <a:extLst>
              <a:ext uri="{FF2B5EF4-FFF2-40B4-BE49-F238E27FC236}">
                <a16:creationId xmlns:a16="http://schemas.microsoft.com/office/drawing/2014/main" id="{83706F0B-76D4-0248-BF52-DCDD8755D50B}"/>
              </a:ext>
            </a:extLst>
          </p:cNvPr>
          <p:cNvGrpSpPr/>
          <p:nvPr/>
        </p:nvGrpSpPr>
        <p:grpSpPr>
          <a:xfrm>
            <a:off x="4101633" y="3988841"/>
            <a:ext cx="2845203" cy="1658131"/>
            <a:chOff x="702426" y="3995288"/>
            <a:chExt cx="2845203" cy="1658131"/>
          </a:xfrm>
        </p:grpSpPr>
        <p:grpSp>
          <p:nvGrpSpPr>
            <p:cNvPr id="168" name="Group 167">
              <a:extLst>
                <a:ext uri="{FF2B5EF4-FFF2-40B4-BE49-F238E27FC236}">
                  <a16:creationId xmlns:a16="http://schemas.microsoft.com/office/drawing/2014/main" id="{B7B0BE60-43A4-A245-ACFA-14CBAF9240B6}"/>
                </a:ext>
              </a:extLst>
            </p:cNvPr>
            <p:cNvGrpSpPr/>
            <p:nvPr/>
          </p:nvGrpSpPr>
          <p:grpSpPr>
            <a:xfrm>
              <a:off x="702426" y="3995288"/>
              <a:ext cx="2845203" cy="1658131"/>
              <a:chOff x="702426" y="3995288"/>
              <a:chExt cx="2845203" cy="1658131"/>
            </a:xfrm>
          </p:grpSpPr>
          <p:sp>
            <p:nvSpPr>
              <p:cNvPr id="173" name="Oval 172">
                <a:extLst>
                  <a:ext uri="{FF2B5EF4-FFF2-40B4-BE49-F238E27FC236}">
                    <a16:creationId xmlns:a16="http://schemas.microsoft.com/office/drawing/2014/main" id="{9A26158D-DAC9-0142-AA2A-3EFA09CA8B37}"/>
                  </a:ext>
                </a:extLst>
              </p:cNvPr>
              <p:cNvSpPr/>
              <p:nvPr/>
            </p:nvSpPr>
            <p:spPr>
              <a:xfrm>
                <a:off x="2484925" y="3995288"/>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174" name="Straight Arrow Connector 173">
                <a:extLst>
                  <a:ext uri="{FF2B5EF4-FFF2-40B4-BE49-F238E27FC236}">
                    <a16:creationId xmlns:a16="http://schemas.microsoft.com/office/drawing/2014/main" id="{307B2334-058C-8A45-9058-0C3050D3D86C}"/>
                  </a:ext>
                </a:extLst>
              </p:cNvPr>
              <p:cNvCxnSpPr>
                <a:stCxn id="173" idx="4"/>
              </p:cNvCxnSpPr>
              <p:nvPr/>
            </p:nvCxnSpPr>
            <p:spPr>
              <a:xfrm flipH="1">
                <a:off x="2088292" y="4296636"/>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5" name="Straight Arrow Connector 174">
                <a:extLst>
                  <a:ext uri="{FF2B5EF4-FFF2-40B4-BE49-F238E27FC236}">
                    <a16:creationId xmlns:a16="http://schemas.microsoft.com/office/drawing/2014/main" id="{602851AB-A445-1B48-9113-925B1F2BE99F}"/>
                  </a:ext>
                </a:extLst>
              </p:cNvPr>
              <p:cNvCxnSpPr>
                <a:cxnSpLocks/>
                <a:stCxn id="173" idx="4"/>
              </p:cNvCxnSpPr>
              <p:nvPr/>
            </p:nvCxnSpPr>
            <p:spPr>
              <a:xfrm>
                <a:off x="2653395" y="4296636"/>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176" name="Oval 175">
                <a:extLst>
                  <a:ext uri="{FF2B5EF4-FFF2-40B4-BE49-F238E27FC236}">
                    <a16:creationId xmlns:a16="http://schemas.microsoft.com/office/drawing/2014/main" id="{EFB6E27B-6646-0D40-93BB-0BDAACFFC7A3}"/>
                  </a:ext>
                </a:extLst>
              </p:cNvPr>
              <p:cNvSpPr/>
              <p:nvPr/>
            </p:nvSpPr>
            <p:spPr>
              <a:xfrm>
                <a:off x="1824245" y="4839455"/>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77" name="Oval 176">
                <a:extLst>
                  <a:ext uri="{FF2B5EF4-FFF2-40B4-BE49-F238E27FC236}">
                    <a16:creationId xmlns:a16="http://schemas.microsoft.com/office/drawing/2014/main" id="{AE6DAE3A-7BB8-0D4C-8CEC-F5F81E74C0CD}"/>
                  </a:ext>
                </a:extLst>
              </p:cNvPr>
              <p:cNvSpPr/>
              <p:nvPr/>
            </p:nvSpPr>
            <p:spPr>
              <a:xfrm>
                <a:off x="2941719" y="4785274"/>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97" name="Oval 196">
                <a:extLst>
                  <a:ext uri="{FF2B5EF4-FFF2-40B4-BE49-F238E27FC236}">
                    <a16:creationId xmlns:a16="http://schemas.microsoft.com/office/drawing/2014/main" id="{693F5647-42A3-D245-9543-585A249AA173}"/>
                  </a:ext>
                </a:extLst>
              </p:cNvPr>
              <p:cNvSpPr/>
              <p:nvPr/>
            </p:nvSpPr>
            <p:spPr>
              <a:xfrm>
                <a:off x="702426" y="5345624"/>
                <a:ext cx="336939" cy="301348"/>
              </a:xfrm>
              <a:prstGeom prst="ellipse">
                <a:avLst/>
              </a:prstGeom>
              <a:solidFill>
                <a:srgbClr val="F3F3F3">
                  <a:alpha val="0"/>
                </a:srgbClr>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92" name="Oval 191">
                <a:extLst>
                  <a:ext uri="{FF2B5EF4-FFF2-40B4-BE49-F238E27FC236}">
                    <a16:creationId xmlns:a16="http://schemas.microsoft.com/office/drawing/2014/main" id="{7BF5996C-809F-0341-B7DD-10FD65F0610C}"/>
                  </a:ext>
                </a:extLst>
              </p:cNvPr>
              <p:cNvSpPr/>
              <p:nvPr/>
            </p:nvSpPr>
            <p:spPr>
              <a:xfrm>
                <a:off x="1660496" y="5326784"/>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187" name="Oval 186">
                <a:extLst>
                  <a:ext uri="{FF2B5EF4-FFF2-40B4-BE49-F238E27FC236}">
                    <a16:creationId xmlns:a16="http://schemas.microsoft.com/office/drawing/2014/main" id="{720FFDE5-F128-884D-B9D5-4BBA81722B36}"/>
                  </a:ext>
                </a:extLst>
              </p:cNvPr>
              <p:cNvSpPr/>
              <p:nvPr/>
            </p:nvSpPr>
            <p:spPr>
              <a:xfrm>
                <a:off x="2431583" y="5352071"/>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182" name="Oval 181">
                <a:extLst>
                  <a:ext uri="{FF2B5EF4-FFF2-40B4-BE49-F238E27FC236}">
                    <a16:creationId xmlns:a16="http://schemas.microsoft.com/office/drawing/2014/main" id="{E2C383BB-D4DC-6D40-9A81-64274B870C51}"/>
                  </a:ext>
                </a:extLst>
              </p:cNvPr>
              <p:cNvSpPr/>
              <p:nvPr/>
            </p:nvSpPr>
            <p:spPr>
              <a:xfrm>
                <a:off x="3210690" y="5337337"/>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cxnSp>
          <p:nvCxnSpPr>
            <p:cNvPr id="169" name="Straight Arrow Connector 168">
              <a:extLst>
                <a:ext uri="{FF2B5EF4-FFF2-40B4-BE49-F238E27FC236}">
                  <a16:creationId xmlns:a16="http://schemas.microsoft.com/office/drawing/2014/main" id="{FD9F27C2-9039-684A-9B3C-CFF85B281880}"/>
                </a:ext>
              </a:extLst>
            </p:cNvPr>
            <p:cNvCxnSpPr>
              <a:cxnSpLocks/>
              <a:stCxn id="176" idx="3"/>
            </p:cNvCxnSpPr>
            <p:nvPr/>
          </p:nvCxnSpPr>
          <p:spPr>
            <a:xfrm flipH="1">
              <a:off x="771319" y="5096672"/>
              <a:ext cx="1102270" cy="290608"/>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F7FCC4DB-F385-644A-8520-B7AA29715016}"/>
                </a:ext>
              </a:extLst>
            </p:cNvPr>
            <p:cNvCxnSpPr>
              <a:cxnSpLocks/>
              <a:stCxn id="176" idx="4"/>
              <a:endCxn id="192" idx="0"/>
            </p:cNvCxnSpPr>
            <p:nvPr/>
          </p:nvCxnSpPr>
          <p:spPr>
            <a:xfrm flipH="1">
              <a:off x="1828966" y="5140803"/>
              <a:ext cx="163749" cy="185981"/>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a:extLst>
                <a:ext uri="{FF2B5EF4-FFF2-40B4-BE49-F238E27FC236}">
                  <a16:creationId xmlns:a16="http://schemas.microsoft.com/office/drawing/2014/main" id="{5235895C-690F-B041-8497-B32AD7227F58}"/>
                </a:ext>
              </a:extLst>
            </p:cNvPr>
            <p:cNvCxnSpPr>
              <a:cxnSpLocks/>
              <a:stCxn id="177" idx="4"/>
              <a:endCxn id="187" idx="0"/>
            </p:cNvCxnSpPr>
            <p:nvPr/>
          </p:nvCxnSpPr>
          <p:spPr>
            <a:xfrm flipH="1">
              <a:off x="2600053" y="5086622"/>
              <a:ext cx="510136" cy="26544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77773C6B-3C00-FE48-A4F2-96AA8DD76C4B}"/>
                </a:ext>
              </a:extLst>
            </p:cNvPr>
            <p:cNvCxnSpPr>
              <a:cxnSpLocks/>
              <a:stCxn id="177" idx="4"/>
              <a:endCxn id="182" idx="0"/>
            </p:cNvCxnSpPr>
            <p:nvPr/>
          </p:nvCxnSpPr>
          <p:spPr>
            <a:xfrm>
              <a:off x="3110189" y="5086622"/>
              <a:ext cx="268971" cy="250715"/>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202" name="Group 201">
            <a:extLst>
              <a:ext uri="{FF2B5EF4-FFF2-40B4-BE49-F238E27FC236}">
                <a16:creationId xmlns:a16="http://schemas.microsoft.com/office/drawing/2014/main" id="{7CAC4A0B-1D18-C444-A773-A896510D1C47}"/>
              </a:ext>
            </a:extLst>
          </p:cNvPr>
          <p:cNvGrpSpPr/>
          <p:nvPr/>
        </p:nvGrpSpPr>
        <p:grpSpPr>
          <a:xfrm>
            <a:off x="7576827" y="4003184"/>
            <a:ext cx="2845203" cy="1658131"/>
            <a:chOff x="702426" y="3995288"/>
            <a:chExt cx="2845203" cy="1658131"/>
          </a:xfrm>
        </p:grpSpPr>
        <p:grpSp>
          <p:nvGrpSpPr>
            <p:cNvPr id="203" name="Group 202">
              <a:extLst>
                <a:ext uri="{FF2B5EF4-FFF2-40B4-BE49-F238E27FC236}">
                  <a16:creationId xmlns:a16="http://schemas.microsoft.com/office/drawing/2014/main" id="{8597B77D-1995-3A45-BD39-76FC43B8D696}"/>
                </a:ext>
              </a:extLst>
            </p:cNvPr>
            <p:cNvGrpSpPr/>
            <p:nvPr/>
          </p:nvGrpSpPr>
          <p:grpSpPr>
            <a:xfrm>
              <a:off x="702426" y="3995288"/>
              <a:ext cx="2845203" cy="1658131"/>
              <a:chOff x="702426" y="3995288"/>
              <a:chExt cx="2845203" cy="1658131"/>
            </a:xfrm>
          </p:grpSpPr>
          <p:sp>
            <p:nvSpPr>
              <p:cNvPr id="208" name="Oval 207">
                <a:extLst>
                  <a:ext uri="{FF2B5EF4-FFF2-40B4-BE49-F238E27FC236}">
                    <a16:creationId xmlns:a16="http://schemas.microsoft.com/office/drawing/2014/main" id="{689E2C23-C1ED-9647-B2A2-6E475FEE196A}"/>
                  </a:ext>
                </a:extLst>
              </p:cNvPr>
              <p:cNvSpPr/>
              <p:nvPr/>
            </p:nvSpPr>
            <p:spPr>
              <a:xfrm>
                <a:off x="2484925" y="3995288"/>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09" name="Straight Arrow Connector 208">
                <a:extLst>
                  <a:ext uri="{FF2B5EF4-FFF2-40B4-BE49-F238E27FC236}">
                    <a16:creationId xmlns:a16="http://schemas.microsoft.com/office/drawing/2014/main" id="{C0A0BC32-275A-1A4B-9A9D-10454B5C56E1}"/>
                  </a:ext>
                </a:extLst>
              </p:cNvPr>
              <p:cNvCxnSpPr>
                <a:stCxn id="208" idx="4"/>
              </p:cNvCxnSpPr>
              <p:nvPr/>
            </p:nvCxnSpPr>
            <p:spPr>
              <a:xfrm flipH="1">
                <a:off x="2088292" y="4296636"/>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872546C0-B00B-EB4C-8E12-A505982A4211}"/>
                  </a:ext>
                </a:extLst>
              </p:cNvPr>
              <p:cNvCxnSpPr>
                <a:cxnSpLocks/>
                <a:stCxn id="208" idx="4"/>
              </p:cNvCxnSpPr>
              <p:nvPr/>
            </p:nvCxnSpPr>
            <p:spPr>
              <a:xfrm>
                <a:off x="2653395" y="4296636"/>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id="{D962F64D-C0C5-004C-9DF8-435302C619EE}"/>
                  </a:ext>
                </a:extLst>
              </p:cNvPr>
              <p:cNvSpPr/>
              <p:nvPr/>
            </p:nvSpPr>
            <p:spPr>
              <a:xfrm>
                <a:off x="1824245" y="4839455"/>
                <a:ext cx="336939" cy="301348"/>
              </a:xfrm>
              <a:prstGeom prst="ellipse">
                <a:avLst/>
              </a:prstGeom>
              <a:solidFill>
                <a:schemeClr val="accent6">
                  <a:lumMod val="50000"/>
                </a:scheme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12" name="Oval 211">
                <a:extLst>
                  <a:ext uri="{FF2B5EF4-FFF2-40B4-BE49-F238E27FC236}">
                    <a16:creationId xmlns:a16="http://schemas.microsoft.com/office/drawing/2014/main" id="{7EC76D14-E305-794C-A413-6267C7DCC0CF}"/>
                  </a:ext>
                </a:extLst>
              </p:cNvPr>
              <p:cNvSpPr/>
              <p:nvPr/>
            </p:nvSpPr>
            <p:spPr>
              <a:xfrm>
                <a:off x="2941719" y="4785274"/>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32" name="Oval 231">
                <a:extLst>
                  <a:ext uri="{FF2B5EF4-FFF2-40B4-BE49-F238E27FC236}">
                    <a16:creationId xmlns:a16="http://schemas.microsoft.com/office/drawing/2014/main" id="{C7F4FD0C-31B8-CE4C-BDB5-B5FF31AA38C1}"/>
                  </a:ext>
                </a:extLst>
              </p:cNvPr>
              <p:cNvSpPr/>
              <p:nvPr/>
            </p:nvSpPr>
            <p:spPr>
              <a:xfrm>
                <a:off x="702426" y="5345624"/>
                <a:ext cx="336939" cy="301348"/>
              </a:xfrm>
              <a:prstGeom prst="ellipse">
                <a:avLst/>
              </a:prstGeom>
              <a:solidFill>
                <a:srgbClr val="FF0000"/>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227" name="Oval 226">
                <a:extLst>
                  <a:ext uri="{FF2B5EF4-FFF2-40B4-BE49-F238E27FC236}">
                    <a16:creationId xmlns:a16="http://schemas.microsoft.com/office/drawing/2014/main" id="{F9198577-F334-F84A-A4EF-E40DE1353FC8}"/>
                  </a:ext>
                </a:extLst>
              </p:cNvPr>
              <p:cNvSpPr/>
              <p:nvPr/>
            </p:nvSpPr>
            <p:spPr>
              <a:xfrm>
                <a:off x="1660496" y="5326784"/>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222" name="Oval 221">
                <a:extLst>
                  <a:ext uri="{FF2B5EF4-FFF2-40B4-BE49-F238E27FC236}">
                    <a16:creationId xmlns:a16="http://schemas.microsoft.com/office/drawing/2014/main" id="{DD604A92-885E-D74F-A528-E69C862DFC92}"/>
                  </a:ext>
                </a:extLst>
              </p:cNvPr>
              <p:cNvSpPr/>
              <p:nvPr/>
            </p:nvSpPr>
            <p:spPr>
              <a:xfrm>
                <a:off x="2431583" y="5352071"/>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217" name="Oval 216">
                <a:extLst>
                  <a:ext uri="{FF2B5EF4-FFF2-40B4-BE49-F238E27FC236}">
                    <a16:creationId xmlns:a16="http://schemas.microsoft.com/office/drawing/2014/main" id="{3C129903-22F1-F547-9136-9B6C4FEA1687}"/>
                  </a:ext>
                </a:extLst>
              </p:cNvPr>
              <p:cNvSpPr/>
              <p:nvPr/>
            </p:nvSpPr>
            <p:spPr>
              <a:xfrm>
                <a:off x="3210690" y="5337337"/>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cxnSp>
          <p:nvCxnSpPr>
            <p:cNvPr id="204" name="Straight Arrow Connector 203">
              <a:extLst>
                <a:ext uri="{FF2B5EF4-FFF2-40B4-BE49-F238E27FC236}">
                  <a16:creationId xmlns:a16="http://schemas.microsoft.com/office/drawing/2014/main" id="{80067356-D97C-C948-991A-FEC1B9B5CDB1}"/>
                </a:ext>
              </a:extLst>
            </p:cNvPr>
            <p:cNvCxnSpPr>
              <a:cxnSpLocks/>
              <a:stCxn id="211" idx="3"/>
            </p:cNvCxnSpPr>
            <p:nvPr/>
          </p:nvCxnSpPr>
          <p:spPr>
            <a:xfrm flipH="1">
              <a:off x="771319" y="5096672"/>
              <a:ext cx="1102270" cy="290608"/>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5" name="Straight Arrow Connector 204">
              <a:extLst>
                <a:ext uri="{FF2B5EF4-FFF2-40B4-BE49-F238E27FC236}">
                  <a16:creationId xmlns:a16="http://schemas.microsoft.com/office/drawing/2014/main" id="{61F2A11F-3AE6-5843-AA05-7854E7F4AE97}"/>
                </a:ext>
              </a:extLst>
            </p:cNvPr>
            <p:cNvCxnSpPr>
              <a:cxnSpLocks/>
              <a:stCxn id="211" idx="4"/>
              <a:endCxn id="227" idx="0"/>
            </p:cNvCxnSpPr>
            <p:nvPr/>
          </p:nvCxnSpPr>
          <p:spPr>
            <a:xfrm flipH="1">
              <a:off x="1828966" y="5140803"/>
              <a:ext cx="163749" cy="185981"/>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6" name="Straight Arrow Connector 205">
              <a:extLst>
                <a:ext uri="{FF2B5EF4-FFF2-40B4-BE49-F238E27FC236}">
                  <a16:creationId xmlns:a16="http://schemas.microsoft.com/office/drawing/2014/main" id="{82EC0CDB-4301-2344-831B-894D170FC999}"/>
                </a:ext>
              </a:extLst>
            </p:cNvPr>
            <p:cNvCxnSpPr>
              <a:cxnSpLocks/>
              <a:stCxn id="212" idx="4"/>
              <a:endCxn id="222" idx="0"/>
            </p:cNvCxnSpPr>
            <p:nvPr/>
          </p:nvCxnSpPr>
          <p:spPr>
            <a:xfrm flipH="1">
              <a:off x="2600053" y="5086622"/>
              <a:ext cx="510136" cy="26544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7" name="Straight Arrow Connector 206">
              <a:extLst>
                <a:ext uri="{FF2B5EF4-FFF2-40B4-BE49-F238E27FC236}">
                  <a16:creationId xmlns:a16="http://schemas.microsoft.com/office/drawing/2014/main" id="{7A46D958-EBBF-9140-8C1A-7F439CEBD426}"/>
                </a:ext>
              </a:extLst>
            </p:cNvPr>
            <p:cNvCxnSpPr>
              <a:cxnSpLocks/>
              <a:stCxn id="212" idx="4"/>
              <a:endCxn id="217" idx="0"/>
            </p:cNvCxnSpPr>
            <p:nvPr/>
          </p:nvCxnSpPr>
          <p:spPr>
            <a:xfrm>
              <a:off x="3110189" y="5086622"/>
              <a:ext cx="268971" cy="250715"/>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grpSp>
      <p:sp>
        <p:nvSpPr>
          <p:cNvPr id="237" name="TextBox 236">
            <a:extLst>
              <a:ext uri="{FF2B5EF4-FFF2-40B4-BE49-F238E27FC236}">
                <a16:creationId xmlns:a16="http://schemas.microsoft.com/office/drawing/2014/main" id="{378E62FF-CF06-A046-AB50-E7B9C97BEC18}"/>
              </a:ext>
            </a:extLst>
          </p:cNvPr>
          <p:cNvSpPr txBox="1"/>
          <p:nvPr/>
        </p:nvSpPr>
        <p:spPr>
          <a:xfrm>
            <a:off x="10706213" y="4933954"/>
            <a:ext cx="909524" cy="646331"/>
          </a:xfrm>
          <a:prstGeom prst="rect">
            <a:avLst/>
          </a:prstGeom>
          <a:noFill/>
        </p:spPr>
        <p:txBody>
          <a:bodyPr wrap="square" rtlCol="0">
            <a:spAutoFit/>
          </a:bodyPr>
          <a:lstStyle/>
          <a:p>
            <a:r>
              <a:rPr lang="en-US" dirty="0"/>
              <a:t>And so on…</a:t>
            </a:r>
          </a:p>
        </p:txBody>
      </p:sp>
    </p:spTree>
    <p:extLst>
      <p:ext uri="{BB962C8B-B14F-4D97-AF65-F5344CB8AC3E}">
        <p14:creationId xmlns:p14="http://schemas.microsoft.com/office/powerpoint/2010/main" val="3199576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dissolve">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dissolve">
                                      <p:cBhvr>
                                        <p:cTn id="21" dur="500"/>
                                        <p:tgtEl>
                                          <p:spTgt spid="9"/>
                                        </p:tgtEl>
                                      </p:cBhvr>
                                    </p:animEffect>
                                  </p:childTnLst>
                                </p:cTn>
                              </p:par>
                              <p:par>
                                <p:cTn id="22" presetID="9" presetClass="entr" presetSubtype="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dissolve">
                                      <p:cBhvr>
                                        <p:cTn id="24" dur="500"/>
                                        <p:tgtEl>
                                          <p:spTgt spid="10"/>
                                        </p:tgtEl>
                                      </p:cBhvr>
                                    </p:animEffect>
                                  </p:childTnLst>
                                </p:cTn>
                              </p:par>
                              <p:par>
                                <p:cTn id="25" presetID="9"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dissolve">
                                      <p:cBhvr>
                                        <p:cTn id="27" dur="500"/>
                                        <p:tgtEl>
                                          <p:spTgt spid="12"/>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dissolve">
                                      <p:cBhvr>
                                        <p:cTn id="30" dur="500"/>
                                        <p:tgtEl>
                                          <p:spTgt spid="15"/>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dissolve">
                                      <p:cBhvr>
                                        <p:cTn id="33" dur="500"/>
                                        <p:tgtEl>
                                          <p:spTgt spid="16"/>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dissolve">
                                      <p:cBhvr>
                                        <p:cTn id="36" dur="500"/>
                                        <p:tgtEl>
                                          <p:spTgt spid="22"/>
                                        </p:tgtEl>
                                      </p:cBhvr>
                                    </p:animEffect>
                                  </p:childTnLst>
                                </p:cTn>
                              </p:par>
                              <p:par>
                                <p:cTn id="37" presetID="9"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dissolve">
                                      <p:cBhvr>
                                        <p:cTn id="39" dur="500"/>
                                        <p:tgtEl>
                                          <p:spTgt spid="23"/>
                                        </p:tgtEl>
                                      </p:cBhvr>
                                    </p:animEffect>
                                  </p:childTnLst>
                                </p:cTn>
                              </p:par>
                              <p:par>
                                <p:cTn id="40" presetID="9"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dissolve">
                                      <p:cBhvr>
                                        <p:cTn id="42" dur="500"/>
                                        <p:tgtEl>
                                          <p:spTgt spid="24"/>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dissolve">
                                      <p:cBhvr>
                                        <p:cTn id="45" dur="500"/>
                                        <p:tgtEl>
                                          <p:spTgt spid="25"/>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dissolve">
                                      <p:cBhvr>
                                        <p:cTn id="48" dur="500"/>
                                        <p:tgtEl>
                                          <p:spTgt spid="26"/>
                                        </p:tgtEl>
                                      </p:cBhvr>
                                    </p:animEffect>
                                  </p:childTnLst>
                                </p:cTn>
                              </p:par>
                              <p:par>
                                <p:cTn id="49" presetID="9" presetClass="entr" presetSubtype="0"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dissolve">
                                      <p:cBhvr>
                                        <p:cTn id="51" dur="500"/>
                                        <p:tgtEl>
                                          <p:spTgt spid="27"/>
                                        </p:tgtEl>
                                      </p:cBhvr>
                                    </p:animEffect>
                                  </p:childTnLst>
                                </p:cTn>
                              </p:par>
                              <p:par>
                                <p:cTn id="52" presetID="9" presetClass="entr" presetSubtype="0" fill="hold" nodeType="with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dissolve">
                                      <p:cBhvr>
                                        <p:cTn id="54" dur="500"/>
                                        <p:tgtEl>
                                          <p:spTgt spid="28"/>
                                        </p:tgtEl>
                                      </p:cBhvr>
                                    </p:animEffect>
                                  </p:childTnLst>
                                </p:cTn>
                              </p:par>
                              <p:par>
                                <p:cTn id="55" presetID="9" presetClass="entr" presetSubtype="0" fill="hold"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dissolve">
                                      <p:cBhvr>
                                        <p:cTn id="57" dur="500"/>
                                        <p:tgtEl>
                                          <p:spTgt spid="29"/>
                                        </p:tgtEl>
                                      </p:cBhvr>
                                    </p:animEffect>
                                  </p:childTnLst>
                                </p:cTn>
                              </p:par>
                              <p:par>
                                <p:cTn id="58" presetID="9" presetClass="entr" presetSubtype="0" fill="hold" grpId="0" nodeType="withEffect">
                                  <p:stCondLst>
                                    <p:cond delay="0"/>
                                  </p:stCondLst>
                                  <p:childTnLst>
                                    <p:set>
                                      <p:cBhvr>
                                        <p:cTn id="59" dur="1" fill="hold">
                                          <p:stCondLst>
                                            <p:cond delay="0"/>
                                          </p:stCondLst>
                                        </p:cTn>
                                        <p:tgtEl>
                                          <p:spTgt spid="30"/>
                                        </p:tgtEl>
                                        <p:attrNameLst>
                                          <p:attrName>style.visibility</p:attrName>
                                        </p:attrNameLst>
                                      </p:cBhvr>
                                      <p:to>
                                        <p:strVal val="visible"/>
                                      </p:to>
                                    </p:set>
                                    <p:animEffect transition="in" filter="dissolve">
                                      <p:cBhvr>
                                        <p:cTn id="60" dur="500"/>
                                        <p:tgtEl>
                                          <p:spTgt spid="30"/>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dissolve">
                                      <p:cBhvr>
                                        <p:cTn id="63" dur="500"/>
                                        <p:tgtEl>
                                          <p:spTgt spid="31"/>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dissolve">
                                      <p:cBhvr>
                                        <p:cTn id="66" dur="500"/>
                                        <p:tgtEl>
                                          <p:spTgt spid="32"/>
                                        </p:tgtEl>
                                      </p:cBhvr>
                                    </p:animEffect>
                                  </p:childTnLst>
                                </p:cTn>
                              </p:par>
                              <p:par>
                                <p:cTn id="67" presetID="9" presetClass="entr" presetSubtype="0" fill="hold" nodeType="with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dissolve">
                                      <p:cBhvr>
                                        <p:cTn id="69" dur="500"/>
                                        <p:tgtEl>
                                          <p:spTgt spid="33"/>
                                        </p:tgtEl>
                                      </p:cBhvr>
                                    </p:animEffect>
                                  </p:childTnLst>
                                </p:cTn>
                              </p:par>
                              <p:par>
                                <p:cTn id="70" presetID="9" presetClass="entr" presetSubtype="0" fill="hold"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dissolve">
                                      <p:cBhvr>
                                        <p:cTn id="72" dur="500"/>
                                        <p:tgtEl>
                                          <p:spTgt spid="34"/>
                                        </p:tgtEl>
                                      </p:cBhvr>
                                    </p:animEffect>
                                  </p:childTnLst>
                                </p:cTn>
                              </p:par>
                              <p:par>
                                <p:cTn id="73" presetID="9" presetClass="entr" presetSubtype="0" fill="hold" grpId="0" nodeType="withEffect">
                                  <p:stCondLst>
                                    <p:cond delay="0"/>
                                  </p:stCondLst>
                                  <p:childTnLst>
                                    <p:set>
                                      <p:cBhvr>
                                        <p:cTn id="74" dur="1" fill="hold">
                                          <p:stCondLst>
                                            <p:cond delay="0"/>
                                          </p:stCondLst>
                                        </p:cTn>
                                        <p:tgtEl>
                                          <p:spTgt spid="35"/>
                                        </p:tgtEl>
                                        <p:attrNameLst>
                                          <p:attrName>style.visibility</p:attrName>
                                        </p:attrNameLst>
                                      </p:cBhvr>
                                      <p:to>
                                        <p:strVal val="visible"/>
                                      </p:to>
                                    </p:set>
                                    <p:animEffect transition="in" filter="dissolve">
                                      <p:cBhvr>
                                        <p:cTn id="75" dur="500"/>
                                        <p:tgtEl>
                                          <p:spTgt spid="35"/>
                                        </p:tgtEl>
                                      </p:cBhvr>
                                    </p:animEffect>
                                  </p:childTnLst>
                                </p:cTn>
                              </p:par>
                              <p:par>
                                <p:cTn id="76" presetID="9" presetClass="entr" presetSubtype="0" fill="hold" grpId="0" nodeType="withEffect">
                                  <p:stCondLst>
                                    <p:cond delay="0"/>
                                  </p:stCondLst>
                                  <p:childTnLst>
                                    <p:set>
                                      <p:cBhvr>
                                        <p:cTn id="77" dur="1" fill="hold">
                                          <p:stCondLst>
                                            <p:cond delay="0"/>
                                          </p:stCondLst>
                                        </p:cTn>
                                        <p:tgtEl>
                                          <p:spTgt spid="36"/>
                                        </p:tgtEl>
                                        <p:attrNameLst>
                                          <p:attrName>style.visibility</p:attrName>
                                        </p:attrNameLst>
                                      </p:cBhvr>
                                      <p:to>
                                        <p:strVal val="visible"/>
                                      </p:to>
                                    </p:set>
                                    <p:animEffect transition="in" filter="dissolve">
                                      <p:cBhvr>
                                        <p:cTn id="78" dur="500"/>
                                        <p:tgtEl>
                                          <p:spTgt spid="36"/>
                                        </p:tgtEl>
                                      </p:cBhvr>
                                    </p:animEffect>
                                  </p:childTnLst>
                                </p:cTn>
                              </p:par>
                            </p:childTnLst>
                          </p:cTn>
                        </p:par>
                      </p:childTnLst>
                    </p:cTn>
                  </p:par>
                  <p:par>
                    <p:cTn id="79" fill="hold">
                      <p:stCondLst>
                        <p:cond delay="indefinite"/>
                      </p:stCondLst>
                      <p:childTnLst>
                        <p:par>
                          <p:cTn id="80" fill="hold">
                            <p:stCondLst>
                              <p:cond delay="0"/>
                            </p:stCondLst>
                            <p:childTnLst>
                              <p:par>
                                <p:cTn id="81" presetID="9" presetClass="entr" presetSubtype="0" fill="hold" grpId="0" nodeType="clickEffect">
                                  <p:stCondLst>
                                    <p:cond delay="0"/>
                                  </p:stCondLst>
                                  <p:childTnLst>
                                    <p:set>
                                      <p:cBhvr>
                                        <p:cTn id="82" dur="1" fill="hold">
                                          <p:stCondLst>
                                            <p:cond delay="0"/>
                                          </p:stCondLst>
                                        </p:cTn>
                                        <p:tgtEl>
                                          <p:spTgt spid="38"/>
                                        </p:tgtEl>
                                        <p:attrNameLst>
                                          <p:attrName>style.visibility</p:attrName>
                                        </p:attrNameLst>
                                      </p:cBhvr>
                                      <p:to>
                                        <p:strVal val="visible"/>
                                      </p:to>
                                    </p:set>
                                    <p:animEffect transition="in" filter="dissolve">
                                      <p:cBhvr>
                                        <p:cTn id="83" dur="500"/>
                                        <p:tgtEl>
                                          <p:spTgt spid="38"/>
                                        </p:tgtEl>
                                      </p:cBhvr>
                                    </p:animEffect>
                                  </p:childTnLst>
                                </p:cTn>
                              </p:par>
                              <p:par>
                                <p:cTn id="84" presetID="9" presetClass="entr" presetSubtype="0" fill="hold" nodeType="withEffect">
                                  <p:stCondLst>
                                    <p:cond delay="0"/>
                                  </p:stCondLst>
                                  <p:childTnLst>
                                    <p:set>
                                      <p:cBhvr>
                                        <p:cTn id="85" dur="1" fill="hold">
                                          <p:stCondLst>
                                            <p:cond delay="0"/>
                                          </p:stCondLst>
                                        </p:cTn>
                                        <p:tgtEl>
                                          <p:spTgt spid="131"/>
                                        </p:tgtEl>
                                        <p:attrNameLst>
                                          <p:attrName>style.visibility</p:attrName>
                                        </p:attrNameLst>
                                      </p:cBhvr>
                                      <p:to>
                                        <p:strVal val="visible"/>
                                      </p:to>
                                    </p:set>
                                    <p:animEffect transition="in" filter="dissolve">
                                      <p:cBhvr>
                                        <p:cTn id="86" dur="500"/>
                                        <p:tgtEl>
                                          <p:spTgt spid="131"/>
                                        </p:tgtEl>
                                      </p:cBhvr>
                                    </p:animEffect>
                                  </p:childTnLst>
                                </p:cTn>
                              </p:par>
                              <p:par>
                                <p:cTn id="87" presetID="9" presetClass="entr" presetSubtype="0" fill="hold" nodeType="withEffect">
                                  <p:stCondLst>
                                    <p:cond delay="0"/>
                                  </p:stCondLst>
                                  <p:childTnLst>
                                    <p:set>
                                      <p:cBhvr>
                                        <p:cTn id="88" dur="1" fill="hold">
                                          <p:stCondLst>
                                            <p:cond delay="0"/>
                                          </p:stCondLst>
                                        </p:cTn>
                                        <p:tgtEl>
                                          <p:spTgt spid="167"/>
                                        </p:tgtEl>
                                        <p:attrNameLst>
                                          <p:attrName>style.visibility</p:attrName>
                                        </p:attrNameLst>
                                      </p:cBhvr>
                                      <p:to>
                                        <p:strVal val="visible"/>
                                      </p:to>
                                    </p:set>
                                    <p:animEffect transition="in" filter="dissolve">
                                      <p:cBhvr>
                                        <p:cTn id="89" dur="500"/>
                                        <p:tgtEl>
                                          <p:spTgt spid="167"/>
                                        </p:tgtEl>
                                      </p:cBhvr>
                                    </p:animEffect>
                                  </p:childTnLst>
                                </p:cTn>
                              </p:par>
                              <p:par>
                                <p:cTn id="90" presetID="9" presetClass="entr" presetSubtype="0" fill="hold" nodeType="withEffect">
                                  <p:stCondLst>
                                    <p:cond delay="0"/>
                                  </p:stCondLst>
                                  <p:childTnLst>
                                    <p:set>
                                      <p:cBhvr>
                                        <p:cTn id="91" dur="1" fill="hold">
                                          <p:stCondLst>
                                            <p:cond delay="0"/>
                                          </p:stCondLst>
                                        </p:cTn>
                                        <p:tgtEl>
                                          <p:spTgt spid="202"/>
                                        </p:tgtEl>
                                        <p:attrNameLst>
                                          <p:attrName>style.visibility</p:attrName>
                                        </p:attrNameLst>
                                      </p:cBhvr>
                                      <p:to>
                                        <p:strVal val="visible"/>
                                      </p:to>
                                    </p:set>
                                    <p:animEffect transition="in" filter="dissolve">
                                      <p:cBhvr>
                                        <p:cTn id="92" dur="500"/>
                                        <p:tgtEl>
                                          <p:spTgt spid="202"/>
                                        </p:tgtEl>
                                      </p:cBhvr>
                                    </p:animEffect>
                                  </p:childTnLst>
                                </p:cTn>
                              </p:par>
                            </p:childTnLst>
                          </p:cTn>
                        </p:par>
                      </p:childTnLst>
                    </p:cTn>
                  </p:par>
                  <p:par>
                    <p:cTn id="93" fill="hold">
                      <p:stCondLst>
                        <p:cond delay="indefinite"/>
                      </p:stCondLst>
                      <p:childTnLst>
                        <p:par>
                          <p:cTn id="94" fill="hold">
                            <p:stCondLst>
                              <p:cond delay="0"/>
                            </p:stCondLst>
                            <p:childTnLst>
                              <p:par>
                                <p:cTn id="95" presetID="9" presetClass="entr" presetSubtype="0" fill="hold" grpId="0" nodeType="clickEffect">
                                  <p:stCondLst>
                                    <p:cond delay="0"/>
                                  </p:stCondLst>
                                  <p:childTnLst>
                                    <p:set>
                                      <p:cBhvr>
                                        <p:cTn id="96" dur="1" fill="hold">
                                          <p:stCondLst>
                                            <p:cond delay="0"/>
                                          </p:stCondLst>
                                        </p:cTn>
                                        <p:tgtEl>
                                          <p:spTgt spid="237"/>
                                        </p:tgtEl>
                                        <p:attrNameLst>
                                          <p:attrName>style.visibility</p:attrName>
                                        </p:attrNameLst>
                                      </p:cBhvr>
                                      <p:to>
                                        <p:strVal val="visible"/>
                                      </p:to>
                                    </p:set>
                                    <p:animEffect transition="in" filter="dissolve">
                                      <p:cBhvr>
                                        <p:cTn id="97" dur="500"/>
                                        <p:tgtEl>
                                          <p:spTgt spid="2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p:bldP spid="7" grpId="0" animBg="1"/>
      <p:bldP spid="9" grpId="0"/>
      <p:bldP spid="15" grpId="0" animBg="1"/>
      <p:bldP spid="16" grpId="0" animBg="1"/>
      <p:bldP spid="22" grpId="0" animBg="1"/>
      <p:bldP spid="25" grpId="0" animBg="1"/>
      <p:bldP spid="26" grpId="0" animBg="1"/>
      <p:bldP spid="27" grpId="0" animBg="1"/>
      <p:bldP spid="30" grpId="0" animBg="1"/>
      <p:bldP spid="31" grpId="0" animBg="1"/>
      <p:bldP spid="32" grpId="0" animBg="1"/>
      <p:bldP spid="35" grpId="0" animBg="1"/>
      <p:bldP spid="36" grpId="0" animBg="1"/>
      <p:bldP spid="38" grpId="0"/>
      <p:bldP spid="23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15623"/>
            <a:ext cx="10058400" cy="1371600"/>
          </a:xfrm>
        </p:spPr>
        <p:txBody>
          <a:bodyPr/>
          <a:lstStyle/>
          <a:p>
            <a:r>
              <a:rPr lang="en-US" dirty="0"/>
              <a:t>Uninformed Search vs. 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79174" y="729681"/>
            <a:ext cx="10058400" cy="3849624"/>
          </a:xfrm>
        </p:spPr>
        <p:txBody>
          <a:bodyPr>
            <a:normAutofit/>
          </a:bodyPr>
          <a:lstStyle/>
          <a:p>
            <a:r>
              <a:rPr lang="en-US" sz="1900" dirty="0"/>
              <a:t>Remember, search in general is about ‘peering’ into the future to find a good choice to make in the present.</a:t>
            </a:r>
          </a:p>
          <a:p>
            <a:pPr lvl="1"/>
            <a:r>
              <a:rPr lang="en-US" sz="1700" dirty="0"/>
              <a:t>The solution BFS found *was* optimal (L,H,D,C,B,G) – it just had to visit/expand lots of nodes to find it.</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39" name="Group 38">
            <a:extLst>
              <a:ext uri="{FF2B5EF4-FFF2-40B4-BE49-F238E27FC236}">
                <a16:creationId xmlns:a16="http://schemas.microsoft.com/office/drawing/2014/main" id="{29A1F2A3-07BF-482A-B16F-D1E9FB87BAAE}"/>
              </a:ext>
            </a:extLst>
          </p:cNvPr>
          <p:cNvGrpSpPr/>
          <p:nvPr/>
        </p:nvGrpSpPr>
        <p:grpSpPr>
          <a:xfrm>
            <a:off x="5646471" y="1956724"/>
            <a:ext cx="6365264" cy="4955643"/>
            <a:chOff x="4901465" y="389402"/>
            <a:chExt cx="6365264" cy="4955643"/>
          </a:xfrm>
        </p:grpSpPr>
        <p:cxnSp>
          <p:nvCxnSpPr>
            <p:cNvPr id="5" name="Straight Arrow Connector 4">
              <a:extLst>
                <a:ext uri="{FF2B5EF4-FFF2-40B4-BE49-F238E27FC236}">
                  <a16:creationId xmlns:a16="http://schemas.microsoft.com/office/drawing/2014/main" id="{3BDFE8F6-C9ED-42F6-AAB2-82F7048DFB7A}"/>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79E8DAB8-3BB4-4006-8B95-124CD74C9C14}"/>
                </a:ext>
              </a:extLst>
            </p:cNvPr>
            <p:cNvSpPr/>
            <p:nvPr/>
          </p:nvSpPr>
          <p:spPr>
            <a:xfrm>
              <a:off x="8494819" y="132445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7" name="Oval 6">
              <a:extLst>
                <a:ext uri="{FF2B5EF4-FFF2-40B4-BE49-F238E27FC236}">
                  <a16:creationId xmlns:a16="http://schemas.microsoft.com/office/drawing/2014/main" id="{F6F07DB0-F027-43A6-A189-BD0F205D0FAD}"/>
                </a:ext>
              </a:extLst>
            </p:cNvPr>
            <p:cNvSpPr/>
            <p:nvPr/>
          </p:nvSpPr>
          <p:spPr>
            <a:xfrm>
              <a:off x="10682540" y="131866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8" name="Straight Arrow Connector 7">
              <a:extLst>
                <a:ext uri="{FF2B5EF4-FFF2-40B4-BE49-F238E27FC236}">
                  <a16:creationId xmlns:a16="http://schemas.microsoft.com/office/drawing/2014/main" id="{0015C6DD-70CF-480C-A2AC-59E8F34C16B3}"/>
                </a:ext>
              </a:extLst>
            </p:cNvPr>
            <p:cNvCxnSpPr>
              <a:cxnSpLocks/>
              <a:stCxn id="25" idx="4"/>
              <a:endCxn id="6" idx="0"/>
            </p:cNvCxnSpPr>
            <p:nvPr/>
          </p:nvCxnSpPr>
          <p:spPr>
            <a:xfrm flipH="1">
              <a:off x="8779024" y="926532"/>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3B272BCB-B1A7-4711-8706-6DE5CF3BD15D}"/>
                </a:ext>
              </a:extLst>
            </p:cNvPr>
            <p:cNvCxnSpPr>
              <a:cxnSpLocks/>
              <a:stCxn id="25" idx="4"/>
              <a:endCxn id="7" idx="0"/>
            </p:cNvCxnSpPr>
            <p:nvPr/>
          </p:nvCxnSpPr>
          <p:spPr>
            <a:xfrm>
              <a:off x="8783610" y="926532"/>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FE49F3E2-1BC8-4E1E-9311-18949973E17A}"/>
                </a:ext>
              </a:extLst>
            </p:cNvPr>
            <p:cNvSpPr/>
            <p:nvPr/>
          </p:nvSpPr>
          <p:spPr>
            <a:xfrm>
              <a:off x="7345088"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1" name="Straight Arrow Connector 10">
              <a:extLst>
                <a:ext uri="{FF2B5EF4-FFF2-40B4-BE49-F238E27FC236}">
                  <a16:creationId xmlns:a16="http://schemas.microsoft.com/office/drawing/2014/main" id="{81E63027-9211-4BF6-9967-C725127BDCF3}"/>
                </a:ext>
              </a:extLst>
            </p:cNvPr>
            <p:cNvCxnSpPr>
              <a:cxnSpLocks/>
              <a:endCxn id="12" idx="0"/>
            </p:cNvCxnSpPr>
            <p:nvPr/>
          </p:nvCxnSpPr>
          <p:spPr>
            <a:xfrm flipH="1">
              <a:off x="8779024" y="186737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B1B914F9-7C83-4CFE-81DD-FC997E38C0F1}"/>
                </a:ext>
              </a:extLst>
            </p:cNvPr>
            <p:cNvSpPr/>
            <p:nvPr/>
          </p:nvSpPr>
          <p:spPr>
            <a:xfrm>
              <a:off x="8494819"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13" name="Straight Arrow Connector 12">
              <a:extLst>
                <a:ext uri="{FF2B5EF4-FFF2-40B4-BE49-F238E27FC236}">
                  <a16:creationId xmlns:a16="http://schemas.microsoft.com/office/drawing/2014/main" id="{9979294F-9AB0-4C8C-8003-2C6B41A9E1E9}"/>
                </a:ext>
              </a:extLst>
            </p:cNvPr>
            <p:cNvCxnSpPr>
              <a:cxnSpLocks/>
              <a:endCxn id="14" idx="0"/>
            </p:cNvCxnSpPr>
            <p:nvPr/>
          </p:nvCxnSpPr>
          <p:spPr>
            <a:xfrm flipH="1">
              <a:off x="10977938" y="18464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23A91EF9-0760-415E-917E-AC33E9BE4335}"/>
                </a:ext>
              </a:extLst>
            </p:cNvPr>
            <p:cNvSpPr/>
            <p:nvPr/>
          </p:nvSpPr>
          <p:spPr>
            <a:xfrm>
              <a:off x="10693733" y="21838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15" name="Straight Arrow Connector 14">
              <a:extLst>
                <a:ext uri="{FF2B5EF4-FFF2-40B4-BE49-F238E27FC236}">
                  <a16:creationId xmlns:a16="http://schemas.microsoft.com/office/drawing/2014/main" id="{26754AA3-17A8-4D2E-8A82-CAC8CAFEEF96}"/>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6D7A3545-6ADE-49B6-A8DE-692BE5E3F20F}"/>
                </a:ext>
              </a:extLst>
            </p:cNvPr>
            <p:cNvSpPr/>
            <p:nvPr/>
          </p:nvSpPr>
          <p:spPr>
            <a:xfrm>
              <a:off x="4901465" y="30883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cxnSp>
          <p:nvCxnSpPr>
            <p:cNvPr id="17" name="Straight Arrow Connector 16">
              <a:extLst>
                <a:ext uri="{FF2B5EF4-FFF2-40B4-BE49-F238E27FC236}">
                  <a16:creationId xmlns:a16="http://schemas.microsoft.com/office/drawing/2014/main" id="{D14E572E-AFD5-4B1F-9064-19FE267E930B}"/>
                </a:ext>
              </a:extLst>
            </p:cNvPr>
            <p:cNvCxnSpPr>
              <a:cxnSpLocks/>
              <a:endCxn id="18" idx="0"/>
            </p:cNvCxnSpPr>
            <p:nvPr/>
          </p:nvCxnSpPr>
          <p:spPr>
            <a:xfrm flipH="1">
              <a:off x="8783610" y="274941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CDE2AD2-E1ED-45E6-B521-97D2B51D57B5}"/>
                </a:ext>
              </a:extLst>
            </p:cNvPr>
            <p:cNvSpPr/>
            <p:nvPr/>
          </p:nvSpPr>
          <p:spPr>
            <a:xfrm>
              <a:off x="8499405" y="308673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19" name="Straight Arrow Connector 18">
              <a:extLst>
                <a:ext uri="{FF2B5EF4-FFF2-40B4-BE49-F238E27FC236}">
                  <a16:creationId xmlns:a16="http://schemas.microsoft.com/office/drawing/2014/main" id="{2B955C4C-15CA-4330-8643-5984B0364D24}"/>
                </a:ext>
              </a:extLst>
            </p:cNvPr>
            <p:cNvCxnSpPr>
              <a:cxnSpLocks/>
              <a:endCxn id="20" idx="0"/>
            </p:cNvCxnSpPr>
            <p:nvPr/>
          </p:nvCxnSpPr>
          <p:spPr>
            <a:xfrm flipH="1">
              <a:off x="10982524" y="27071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2B8E38F-387C-432B-8614-02A07BBED755}"/>
                </a:ext>
              </a:extLst>
            </p:cNvPr>
            <p:cNvSpPr/>
            <p:nvPr/>
          </p:nvSpPr>
          <p:spPr>
            <a:xfrm>
              <a:off x="10698319" y="30444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21" name="Straight Arrow Connector 20">
              <a:extLst>
                <a:ext uri="{FF2B5EF4-FFF2-40B4-BE49-F238E27FC236}">
                  <a16:creationId xmlns:a16="http://schemas.microsoft.com/office/drawing/2014/main" id="{F4B4BB6C-4FC0-4D42-8AAC-93FE498DF334}"/>
                </a:ext>
              </a:extLst>
            </p:cNvPr>
            <p:cNvCxnSpPr>
              <a:cxnSpLocks/>
              <a:endCxn id="22" idx="0"/>
            </p:cNvCxnSpPr>
            <p:nvPr/>
          </p:nvCxnSpPr>
          <p:spPr>
            <a:xfrm flipH="1">
              <a:off x="10966745" y="356226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6944EAEB-8523-49EA-AC52-33C032582A8E}"/>
                </a:ext>
              </a:extLst>
            </p:cNvPr>
            <p:cNvSpPr/>
            <p:nvPr/>
          </p:nvSpPr>
          <p:spPr>
            <a:xfrm>
              <a:off x="10682540" y="389958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grpSp>
          <p:nvGrpSpPr>
            <p:cNvPr id="23" name="Group 22">
              <a:extLst>
                <a:ext uri="{FF2B5EF4-FFF2-40B4-BE49-F238E27FC236}">
                  <a16:creationId xmlns:a16="http://schemas.microsoft.com/office/drawing/2014/main" id="{4645FBE3-9D30-434F-8A4A-D7805F79FF6C}"/>
                </a:ext>
              </a:extLst>
            </p:cNvPr>
            <p:cNvGrpSpPr/>
            <p:nvPr/>
          </p:nvGrpSpPr>
          <p:grpSpPr>
            <a:xfrm>
              <a:off x="5775005" y="389402"/>
              <a:ext cx="3292810" cy="4453897"/>
              <a:chOff x="5775005" y="389402"/>
              <a:chExt cx="3292810" cy="4453897"/>
            </a:xfrm>
          </p:grpSpPr>
          <p:cxnSp>
            <p:nvCxnSpPr>
              <p:cNvPr id="24" name="Straight Arrow Connector 23">
                <a:extLst>
                  <a:ext uri="{FF2B5EF4-FFF2-40B4-BE49-F238E27FC236}">
                    <a16:creationId xmlns:a16="http://schemas.microsoft.com/office/drawing/2014/main" id="{6A8B6D76-D521-4545-8327-6E465860CBB2}"/>
                  </a:ext>
                </a:extLst>
              </p:cNvPr>
              <p:cNvCxnSpPr/>
              <p:nvPr/>
            </p:nvCxnSpPr>
            <p:spPr>
              <a:xfrm flipH="1">
                <a:off x="6202284" y="1847950"/>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F5DFF3FB-52B7-4282-A34D-8AC24E6614F4}"/>
                  </a:ext>
                </a:extLst>
              </p:cNvPr>
              <p:cNvSpPr/>
              <p:nvPr/>
            </p:nvSpPr>
            <p:spPr>
              <a:xfrm>
                <a:off x="8499405" y="389402"/>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26" name="Oval 25">
                <a:extLst>
                  <a:ext uri="{FF2B5EF4-FFF2-40B4-BE49-F238E27FC236}">
                    <a16:creationId xmlns:a16="http://schemas.microsoft.com/office/drawing/2014/main" id="{ABBA0AAC-3FD2-443A-A200-232729189C26}"/>
                  </a:ext>
                </a:extLst>
              </p:cNvPr>
              <p:cNvSpPr/>
              <p:nvPr/>
            </p:nvSpPr>
            <p:spPr>
              <a:xfrm>
                <a:off x="6689758" y="1318666"/>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27" name="Straight Arrow Connector 26">
                <a:extLst>
                  <a:ext uri="{FF2B5EF4-FFF2-40B4-BE49-F238E27FC236}">
                    <a16:creationId xmlns:a16="http://schemas.microsoft.com/office/drawing/2014/main" id="{483A0278-0FF9-4162-834B-F99DABF83B9B}"/>
                  </a:ext>
                </a:extLst>
              </p:cNvPr>
              <p:cNvCxnSpPr>
                <a:stCxn id="25" idx="4"/>
                <a:endCxn id="26" idx="0"/>
              </p:cNvCxnSpPr>
              <p:nvPr/>
            </p:nvCxnSpPr>
            <p:spPr>
              <a:xfrm flipH="1">
                <a:off x="6973963" y="926532"/>
                <a:ext cx="1809647"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CEC22E35-4CA0-4E6A-B142-437ADF70319F}"/>
                  </a:ext>
                </a:extLst>
              </p:cNvPr>
              <p:cNvSpPr/>
              <p:nvPr/>
            </p:nvSpPr>
            <p:spPr>
              <a:xfrm>
                <a:off x="5775005" y="2204700"/>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29" name="Straight Arrow Connector 28">
                <a:extLst>
                  <a:ext uri="{FF2B5EF4-FFF2-40B4-BE49-F238E27FC236}">
                    <a16:creationId xmlns:a16="http://schemas.microsoft.com/office/drawing/2014/main" id="{AD620E4C-57DF-4AAA-B4A6-72B0A3D272F0}"/>
                  </a:ext>
                </a:extLst>
              </p:cNvPr>
              <p:cNvCxnSpPr>
                <a:cxnSpLocks/>
              </p:cNvCxnSpPr>
              <p:nvPr/>
            </p:nvCxnSpPr>
            <p:spPr>
              <a:xfrm>
                <a:off x="6025998" y="2745285"/>
                <a:ext cx="71725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CF6A7E7C-ADC2-4986-8A5E-383C5340DA5B}"/>
                  </a:ext>
                </a:extLst>
              </p:cNvPr>
              <p:cNvSpPr/>
              <p:nvPr/>
            </p:nvSpPr>
            <p:spPr>
              <a:xfrm>
                <a:off x="6471548" y="3088355"/>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31" name="Straight Arrow Connector 30">
                <a:extLst>
                  <a:ext uri="{FF2B5EF4-FFF2-40B4-BE49-F238E27FC236}">
                    <a16:creationId xmlns:a16="http://schemas.microsoft.com/office/drawing/2014/main" id="{24CB6CA3-B21C-4F29-8348-338ADD6F9D48}"/>
                  </a:ext>
                </a:extLst>
              </p:cNvPr>
              <p:cNvCxnSpPr>
                <a:cxnSpLocks/>
                <a:endCxn id="32" idx="0"/>
              </p:cNvCxnSpPr>
              <p:nvPr/>
            </p:nvCxnSpPr>
            <p:spPr>
              <a:xfrm flipH="1">
                <a:off x="6755753" y="3591160"/>
                <a:ext cx="4586" cy="33732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6516A0F7-E048-4049-AC82-1B7D110E3146}"/>
                  </a:ext>
                </a:extLst>
              </p:cNvPr>
              <p:cNvSpPr/>
              <p:nvPr/>
            </p:nvSpPr>
            <p:spPr>
              <a:xfrm>
                <a:off x="6471548" y="3928484"/>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33" name="Straight Arrow Connector 32">
                <a:extLst>
                  <a:ext uri="{FF2B5EF4-FFF2-40B4-BE49-F238E27FC236}">
                    <a16:creationId xmlns:a16="http://schemas.microsoft.com/office/drawing/2014/main" id="{B89D06B7-5E24-4B43-9CD0-C9583D84AEEF}"/>
                  </a:ext>
                </a:extLst>
              </p:cNvPr>
              <p:cNvCxnSpPr/>
              <p:nvPr/>
            </p:nvCxnSpPr>
            <p:spPr>
              <a:xfrm flipH="1">
                <a:off x="6049554" y="4451165"/>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4" name="Straight Arrow Connector 33">
              <a:extLst>
                <a:ext uri="{FF2B5EF4-FFF2-40B4-BE49-F238E27FC236}">
                  <a16:creationId xmlns:a16="http://schemas.microsoft.com/office/drawing/2014/main" id="{450A010C-BA56-4F75-8BBC-DD546A21188E}"/>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EE271D30-CDE4-48D4-A516-716B163FB3A1}"/>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36" name="Oval 35">
              <a:extLst>
                <a:ext uri="{FF2B5EF4-FFF2-40B4-BE49-F238E27FC236}">
                  <a16:creationId xmlns:a16="http://schemas.microsoft.com/office/drawing/2014/main" id="{CB8499C0-5455-4069-9ABB-7EEC531A3F7E}"/>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37" name="Straight Arrow Connector 36">
              <a:extLst>
                <a:ext uri="{FF2B5EF4-FFF2-40B4-BE49-F238E27FC236}">
                  <a16:creationId xmlns:a16="http://schemas.microsoft.com/office/drawing/2014/main" id="{97DF4AB6-023B-458F-ABFE-AF2BA98CADE0}"/>
                </a:ext>
              </a:extLst>
            </p:cNvPr>
            <p:cNvCxnSpPr>
              <a:cxnSpLocks/>
              <a:endCxn id="38" idx="0"/>
            </p:cNvCxnSpPr>
            <p:nvPr/>
          </p:nvCxnSpPr>
          <p:spPr>
            <a:xfrm flipH="1">
              <a:off x="10962159" y="4417374"/>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D61DA1D5-7C6B-40A6-BC18-A9C00808E60D}"/>
                </a:ext>
              </a:extLst>
            </p:cNvPr>
            <p:cNvSpPr/>
            <p:nvPr/>
          </p:nvSpPr>
          <p:spPr>
            <a:xfrm>
              <a:off x="10677954" y="475469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grpSp>
      <p:sp>
        <p:nvSpPr>
          <p:cNvPr id="40" name="Rectangle 39">
            <a:extLst>
              <a:ext uri="{FF2B5EF4-FFF2-40B4-BE49-F238E27FC236}">
                <a16:creationId xmlns:a16="http://schemas.microsoft.com/office/drawing/2014/main" id="{0DF3D48A-1BA8-46C8-B784-1CC238A40474}"/>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1" name="Content Placeholder 2">
            <a:extLst>
              <a:ext uri="{FF2B5EF4-FFF2-40B4-BE49-F238E27FC236}">
                <a16:creationId xmlns:a16="http://schemas.microsoft.com/office/drawing/2014/main" id="{4442FBCD-AAAB-4E98-9DF6-0C518F3A1AE4}"/>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42" name="Rectangle 41">
            <a:extLst>
              <a:ext uri="{FF2B5EF4-FFF2-40B4-BE49-F238E27FC236}">
                <a16:creationId xmlns:a16="http://schemas.microsoft.com/office/drawing/2014/main" id="{9C641F61-D825-4BBB-96AD-68E7288697B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3" name="Content Placeholder 2">
            <a:extLst>
              <a:ext uri="{FF2B5EF4-FFF2-40B4-BE49-F238E27FC236}">
                <a16:creationId xmlns:a16="http://schemas.microsoft.com/office/drawing/2014/main" id="{A8C585F7-CD97-4465-A2C7-A3637422B32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grpSp>
        <p:nvGrpSpPr>
          <p:cNvPr id="44" name="Group 43">
            <a:extLst>
              <a:ext uri="{FF2B5EF4-FFF2-40B4-BE49-F238E27FC236}">
                <a16:creationId xmlns:a16="http://schemas.microsoft.com/office/drawing/2014/main" id="{798E91D5-4141-4833-9FCD-E0147B5CC196}"/>
              </a:ext>
            </a:extLst>
          </p:cNvPr>
          <p:cNvGrpSpPr/>
          <p:nvPr/>
        </p:nvGrpSpPr>
        <p:grpSpPr>
          <a:xfrm>
            <a:off x="628650" y="2033226"/>
            <a:ext cx="3622074" cy="3547972"/>
            <a:chOff x="889907" y="2212520"/>
            <a:chExt cx="2939145" cy="2939144"/>
          </a:xfrm>
        </p:grpSpPr>
        <p:sp>
          <p:nvSpPr>
            <p:cNvPr id="45" name="Rectangle 44">
              <a:extLst>
                <a:ext uri="{FF2B5EF4-FFF2-40B4-BE49-F238E27FC236}">
                  <a16:creationId xmlns:a16="http://schemas.microsoft.com/office/drawing/2014/main" id="{7C6947A7-FA89-4B44-A402-B4A41A24F52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6" name="Rectangle 45">
              <a:extLst>
                <a:ext uri="{FF2B5EF4-FFF2-40B4-BE49-F238E27FC236}">
                  <a16:creationId xmlns:a16="http://schemas.microsoft.com/office/drawing/2014/main" id="{9F6A283D-82E6-4180-8220-108226524BE4}"/>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47" name="Rectangle 46">
              <a:extLst>
                <a:ext uri="{FF2B5EF4-FFF2-40B4-BE49-F238E27FC236}">
                  <a16:creationId xmlns:a16="http://schemas.microsoft.com/office/drawing/2014/main" id="{BAAC6C26-F248-4755-BBB9-31350D8DFAD5}"/>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48" name="Rectangle 47">
              <a:extLst>
                <a:ext uri="{FF2B5EF4-FFF2-40B4-BE49-F238E27FC236}">
                  <a16:creationId xmlns:a16="http://schemas.microsoft.com/office/drawing/2014/main" id="{C8C38225-5D9B-40CF-9C2B-8A0226BED4A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49" name="Rectangle 48">
              <a:extLst>
                <a:ext uri="{FF2B5EF4-FFF2-40B4-BE49-F238E27FC236}">
                  <a16:creationId xmlns:a16="http://schemas.microsoft.com/office/drawing/2014/main" id="{0643D38B-CC7D-4774-86C0-4AF5E67D1F4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0" name="Rectangle 49">
              <a:extLst>
                <a:ext uri="{FF2B5EF4-FFF2-40B4-BE49-F238E27FC236}">
                  <a16:creationId xmlns:a16="http://schemas.microsoft.com/office/drawing/2014/main" id="{0A91F46B-FDA2-45F1-9361-7D9DDE93339D}"/>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1" name="Rectangle 50">
              <a:extLst>
                <a:ext uri="{FF2B5EF4-FFF2-40B4-BE49-F238E27FC236}">
                  <a16:creationId xmlns:a16="http://schemas.microsoft.com/office/drawing/2014/main" id="{E708AB36-C856-4413-86CB-258D42C9388A}"/>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2" name="Rectangle 51">
              <a:extLst>
                <a:ext uri="{FF2B5EF4-FFF2-40B4-BE49-F238E27FC236}">
                  <a16:creationId xmlns:a16="http://schemas.microsoft.com/office/drawing/2014/main" id="{B0533F15-5698-4B81-AE67-61211D89B67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3" name="Rectangle 52">
              <a:extLst>
                <a:ext uri="{FF2B5EF4-FFF2-40B4-BE49-F238E27FC236}">
                  <a16:creationId xmlns:a16="http://schemas.microsoft.com/office/drawing/2014/main" id="{AC8A5C00-3B90-490C-B959-4F83B92B888D}"/>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4" name="Rectangle 53">
              <a:extLst>
                <a:ext uri="{FF2B5EF4-FFF2-40B4-BE49-F238E27FC236}">
                  <a16:creationId xmlns:a16="http://schemas.microsoft.com/office/drawing/2014/main" id="{A38D431B-72FF-4740-AF2F-200C86050875}"/>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55" name="Rectangle 54">
              <a:extLst>
                <a:ext uri="{FF2B5EF4-FFF2-40B4-BE49-F238E27FC236}">
                  <a16:creationId xmlns:a16="http://schemas.microsoft.com/office/drawing/2014/main" id="{BD4E0358-6BEC-435A-BF7B-1C0A27987C97}"/>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56" name="Rectangle 55">
              <a:extLst>
                <a:ext uri="{FF2B5EF4-FFF2-40B4-BE49-F238E27FC236}">
                  <a16:creationId xmlns:a16="http://schemas.microsoft.com/office/drawing/2014/main" id="{CFCE2B93-9EC3-43F5-9CF4-405834BFBBAF}"/>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7" name="Rectangle 56">
              <a:extLst>
                <a:ext uri="{FF2B5EF4-FFF2-40B4-BE49-F238E27FC236}">
                  <a16:creationId xmlns:a16="http://schemas.microsoft.com/office/drawing/2014/main" id="{A816D70F-E267-4AD8-ACDF-D57930432AE2}"/>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8" name="Rectangle 57">
              <a:extLst>
                <a:ext uri="{FF2B5EF4-FFF2-40B4-BE49-F238E27FC236}">
                  <a16:creationId xmlns:a16="http://schemas.microsoft.com/office/drawing/2014/main" id="{627F4B2E-C07B-4B93-8641-B59545252358}"/>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59" name="Rectangle 58">
              <a:extLst>
                <a:ext uri="{FF2B5EF4-FFF2-40B4-BE49-F238E27FC236}">
                  <a16:creationId xmlns:a16="http://schemas.microsoft.com/office/drawing/2014/main" id="{816DD6DE-85FF-446B-91C9-6A0A8C0760A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0" name="Rectangle 59">
              <a:extLst>
                <a:ext uri="{FF2B5EF4-FFF2-40B4-BE49-F238E27FC236}">
                  <a16:creationId xmlns:a16="http://schemas.microsoft.com/office/drawing/2014/main" id="{D29838DA-FD51-44F1-9BBC-6B11ED6DEB4C}"/>
                </a:ext>
              </a:extLst>
            </p:cNvPr>
            <p:cNvSpPr/>
            <p:nvPr/>
          </p:nvSpPr>
          <p:spPr>
            <a:xfrm>
              <a:off x="889907"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1" name="Rectangle 60">
              <a:extLst>
                <a:ext uri="{FF2B5EF4-FFF2-40B4-BE49-F238E27FC236}">
                  <a16:creationId xmlns:a16="http://schemas.microsoft.com/office/drawing/2014/main" id="{E2F8AACD-4D9B-433D-907A-C854B2D5F59E}"/>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2" name="Rectangle 61">
              <a:extLst>
                <a:ext uri="{FF2B5EF4-FFF2-40B4-BE49-F238E27FC236}">
                  <a16:creationId xmlns:a16="http://schemas.microsoft.com/office/drawing/2014/main" id="{B0607EED-7555-4637-9358-D8B2A5F8787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63" name="Rectangle 62">
              <a:extLst>
                <a:ext uri="{FF2B5EF4-FFF2-40B4-BE49-F238E27FC236}">
                  <a16:creationId xmlns:a16="http://schemas.microsoft.com/office/drawing/2014/main" id="{DC784139-A770-457D-80FC-249140CE881A}"/>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64" name="Rectangle 63">
              <a:extLst>
                <a:ext uri="{FF2B5EF4-FFF2-40B4-BE49-F238E27FC236}">
                  <a16:creationId xmlns:a16="http://schemas.microsoft.com/office/drawing/2014/main" id="{DA6A406B-4179-4DCB-90E4-1C06071B186D}"/>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65" name="Rectangle 64">
              <a:extLst>
                <a:ext uri="{FF2B5EF4-FFF2-40B4-BE49-F238E27FC236}">
                  <a16:creationId xmlns:a16="http://schemas.microsoft.com/office/drawing/2014/main" id="{1698A7DA-0A35-49A6-8785-6C17DB0FF683}"/>
                </a:ext>
              </a:extLst>
            </p:cNvPr>
            <p:cNvSpPr/>
            <p:nvPr/>
          </p:nvSpPr>
          <p:spPr>
            <a:xfrm>
              <a:off x="1477736"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66" name="Rectangle 65">
              <a:extLst>
                <a:ext uri="{FF2B5EF4-FFF2-40B4-BE49-F238E27FC236}">
                  <a16:creationId xmlns:a16="http://schemas.microsoft.com/office/drawing/2014/main" id="{28C439B0-CA67-478D-8A5E-A4BD91B712E2}"/>
                </a:ext>
              </a:extLst>
            </p:cNvPr>
            <p:cNvSpPr/>
            <p:nvPr/>
          </p:nvSpPr>
          <p:spPr>
            <a:xfrm>
              <a:off x="2065565"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67" name="Rectangle 66">
              <a:extLst>
                <a:ext uri="{FF2B5EF4-FFF2-40B4-BE49-F238E27FC236}">
                  <a16:creationId xmlns:a16="http://schemas.microsoft.com/office/drawing/2014/main" id="{3EC884CD-26B5-4C1D-82F3-DFD365E3B8ED}"/>
                </a:ext>
              </a:extLst>
            </p:cNvPr>
            <p:cNvSpPr/>
            <p:nvPr/>
          </p:nvSpPr>
          <p:spPr>
            <a:xfrm>
              <a:off x="2653394" y="2212520"/>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68" name="Rectangle 67">
              <a:extLst>
                <a:ext uri="{FF2B5EF4-FFF2-40B4-BE49-F238E27FC236}">
                  <a16:creationId xmlns:a16="http://schemas.microsoft.com/office/drawing/2014/main" id="{62E920FC-D640-414E-9BC2-F855E4516B14}"/>
                </a:ext>
              </a:extLst>
            </p:cNvPr>
            <p:cNvSpPr/>
            <p:nvPr/>
          </p:nvSpPr>
          <p:spPr>
            <a:xfrm>
              <a:off x="2653394" y="2800349"/>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69" name="Rectangle 68">
              <a:extLst>
                <a:ext uri="{FF2B5EF4-FFF2-40B4-BE49-F238E27FC236}">
                  <a16:creationId xmlns:a16="http://schemas.microsoft.com/office/drawing/2014/main" id="{69F7654E-CE45-450D-AC65-A36D6DDACADA}"/>
                </a:ext>
              </a:extLst>
            </p:cNvPr>
            <p:cNvSpPr/>
            <p:nvPr/>
          </p:nvSpPr>
          <p:spPr>
            <a:xfrm>
              <a:off x="2653394" y="3388177"/>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grpSp>
    </p:spTree>
    <p:extLst>
      <p:ext uri="{BB962C8B-B14F-4D97-AF65-F5344CB8AC3E}">
        <p14:creationId xmlns:p14="http://schemas.microsoft.com/office/powerpoint/2010/main" val="176315060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Office">
      <a:dk1>
        <a:srgbClr val="000000"/>
      </a:dk1>
      <a:lt1>
        <a:srgbClr val="FFFFFF"/>
      </a:lt1>
      <a:dk2>
        <a:srgbClr val="2E3948"/>
      </a:dk2>
      <a:lt2>
        <a:srgbClr val="E7E6E6"/>
      </a:lt2>
      <a:accent1>
        <a:srgbClr val="5A82CB"/>
      </a:accent1>
      <a:accent2>
        <a:srgbClr val="ED7D31"/>
      </a:accent2>
      <a:accent3>
        <a:srgbClr val="A3A3A3"/>
      </a:accent3>
      <a:accent4>
        <a:srgbClr val="CF9B00"/>
      </a:accent4>
      <a:accent5>
        <a:srgbClr val="5B9BD5"/>
      </a:accent5>
      <a:accent6>
        <a:srgbClr val="70AD47"/>
      </a:accent6>
      <a:hlink>
        <a:srgbClr val="D26012"/>
      </a:hlink>
      <a:folHlink>
        <a:srgbClr val="A9718D"/>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13381</TotalTime>
  <Words>7844</Words>
  <Application>Microsoft Macintosh PowerPoint</Application>
  <PresentationFormat>Widescreen</PresentationFormat>
  <Paragraphs>1615</Paragraphs>
  <Slides>70</Slides>
  <Notes>69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70</vt:i4>
      </vt:variant>
    </vt:vector>
  </HeadingPairs>
  <TitlesOfParts>
    <vt:vector size="77" baseType="lpstr">
      <vt:lpstr>Arial</vt:lpstr>
      <vt:lpstr>Calibri</vt:lpstr>
      <vt:lpstr>Consolas</vt:lpstr>
      <vt:lpstr>Garamond</vt:lpstr>
      <vt:lpstr>Sagona Book</vt:lpstr>
      <vt:lpstr>Sagona ExtraLight</vt:lpstr>
      <vt:lpstr>SavonVTI</vt:lpstr>
      <vt:lpstr>Introduction to AI, Spring 2023  Informed Search</vt:lpstr>
      <vt:lpstr>Brief Recap</vt:lpstr>
      <vt:lpstr>Brief Recap of Uninformed Search</vt:lpstr>
      <vt:lpstr>Brief Recap of Uninformed Search – The General Algorithm.</vt:lpstr>
      <vt:lpstr>Brief Recap – Different flavors of Uninformed Search</vt:lpstr>
      <vt:lpstr>Brief Recap – Different flavors of Uninformed Search</vt:lpstr>
      <vt:lpstr>Brief Recap – Different flavors of Uninformed Search</vt:lpstr>
      <vt:lpstr>Brief Recap – Iterative Deepening Search</vt:lpstr>
      <vt:lpstr>Uninformed Search vs. Informed Search</vt:lpstr>
      <vt:lpstr>Uninformed Search vs. Informed Search</vt:lpstr>
      <vt:lpstr>Uninformed Search vs. Informed Search</vt:lpstr>
      <vt:lpstr>Uninformed Search vs. Informed Search</vt:lpstr>
      <vt:lpstr>Heuristics</vt:lpstr>
      <vt:lpstr>Heuristics</vt:lpstr>
      <vt:lpstr>Heuristics</vt:lpstr>
      <vt:lpstr>Heuristics</vt:lpstr>
      <vt:lpstr>Heuristics</vt:lpstr>
      <vt:lpstr>Heuristics – in Grid World!</vt:lpstr>
      <vt:lpstr>Heuristics – Manhattan Distance</vt:lpstr>
      <vt:lpstr>Heuristics – Manhattan Distance</vt:lpstr>
      <vt:lpstr>Heuristics – Manhattan Distance</vt:lpstr>
      <vt:lpstr>Heuristics – Manhattan Distance</vt:lpstr>
      <vt:lpstr>Best First Search</vt:lpstr>
      <vt:lpstr>Best-First Search</vt:lpstr>
      <vt:lpstr>Greedy Search</vt:lpstr>
      <vt:lpstr>Greedy Search</vt:lpstr>
      <vt:lpstr>Greedy Search</vt:lpstr>
      <vt:lpstr>Greedy Search</vt:lpstr>
      <vt:lpstr>Greedy Search</vt:lpstr>
      <vt:lpstr>Greedy Search</vt:lpstr>
      <vt:lpstr>Greedy Search</vt:lpstr>
      <vt:lpstr>Greedy Search</vt:lpstr>
      <vt:lpstr>Greedy Search</vt:lpstr>
      <vt:lpstr>Best-First Search – A familiar algorithm!</vt:lpstr>
      <vt:lpstr>Properties of Greedy Search</vt:lpstr>
      <vt:lpstr>Properties of Greedy Search</vt:lpstr>
      <vt:lpstr>Properties of Greedy Search</vt:lpstr>
      <vt:lpstr>Properties of Greedy Search</vt:lpstr>
      <vt:lpstr>Complexity of Greedy Search</vt:lpstr>
      <vt:lpstr>A* Search</vt:lpstr>
      <vt:lpstr>Quick Notational Conventions</vt:lpstr>
      <vt:lpstr>A* Search</vt:lpstr>
      <vt:lpstr>A* Search</vt:lpstr>
      <vt:lpstr>A* Search</vt:lpstr>
      <vt:lpstr>A* Search</vt:lpstr>
      <vt:lpstr>A* Search</vt:lpstr>
      <vt:lpstr>A* Search</vt:lpstr>
      <vt:lpstr>A* Search</vt:lpstr>
      <vt:lpstr>A* Search</vt:lpstr>
      <vt:lpstr>A* Search</vt:lpstr>
      <vt:lpstr>A* Search</vt:lpstr>
      <vt:lpstr>A* Search</vt:lpstr>
      <vt:lpstr>A* Search</vt:lpstr>
      <vt:lpstr>A* Search</vt:lpstr>
      <vt:lpstr>A* Search</vt:lpstr>
      <vt:lpstr>A* Search</vt:lpstr>
      <vt:lpstr>A* and Heuristics.</vt:lpstr>
      <vt:lpstr>A* and Heuristics.</vt:lpstr>
      <vt:lpstr>Designing Heuristics.</vt:lpstr>
      <vt:lpstr>Designing Heuristics.</vt:lpstr>
      <vt:lpstr>Designing Heuristics.</vt:lpstr>
      <vt:lpstr>Designing Heuristics – comparing 8 puzzle heuristics.</vt:lpstr>
      <vt:lpstr>Designing Heuristics.</vt:lpstr>
      <vt:lpstr>Best-First Search</vt:lpstr>
      <vt:lpstr>General Search Algorithm</vt:lpstr>
      <vt:lpstr>General Search Algorithm</vt:lpstr>
      <vt:lpstr>Complexity of Best First Search</vt:lpstr>
      <vt:lpstr>Complexity of Best First Search</vt:lpstr>
      <vt:lpstr>Memory Bounded A* Search</vt:lpstr>
      <vt:lpstr>Memory Bounded A* 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AI, SPR2020  Philsophical Underpinnings</dc:title>
  <dc:creator>Benjamin Michael Samuel</dc:creator>
  <cp:lastModifiedBy>Ben Samuel</cp:lastModifiedBy>
  <cp:revision>628</cp:revision>
  <dcterms:created xsi:type="dcterms:W3CDTF">2020-01-13T18:17:54Z</dcterms:created>
  <dcterms:modified xsi:type="dcterms:W3CDTF">2023-01-31T18:28:38Z</dcterms:modified>
</cp:coreProperties>
</file>